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y="10287000" cx="18288000"/>
  <p:notesSz cx="6858000" cy="9144000"/>
  <p:embeddedFontLst>
    <p:embeddedFont>
      <p:font typeface="Fira Sans"/>
      <p:bold r:id="rId46"/>
      <p:boldItalic r:id="rId47"/>
    </p:embeddedFont>
    <p:embeddedFont>
      <p:font typeface="Luckiest Guy"/>
      <p:regular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44" Type="http://schemas.openxmlformats.org/officeDocument/2006/relationships/slide" Target="slides/slide38.xml"/><Relationship Id="rId21" Type="http://schemas.openxmlformats.org/officeDocument/2006/relationships/slide" Target="slides/slide15.xml"/><Relationship Id="rId43" Type="http://schemas.openxmlformats.org/officeDocument/2006/relationships/slide" Target="slides/slide37.xml"/><Relationship Id="rId24" Type="http://schemas.openxmlformats.org/officeDocument/2006/relationships/slide" Target="slides/slide18.xml"/><Relationship Id="rId46" Type="http://schemas.openxmlformats.org/officeDocument/2006/relationships/font" Target="fonts/FiraSans-bold.fntdata"/><Relationship Id="rId23" Type="http://schemas.openxmlformats.org/officeDocument/2006/relationships/slide" Target="slides/slide17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8" Type="http://schemas.openxmlformats.org/officeDocument/2006/relationships/font" Target="fonts/LuckiestGuy-regular.fntdata"/><Relationship Id="rId25" Type="http://schemas.openxmlformats.org/officeDocument/2006/relationships/slide" Target="slides/slide19.xml"/><Relationship Id="rId47" Type="http://schemas.openxmlformats.org/officeDocument/2006/relationships/font" Target="fonts/FiraSans-bold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5e92b52ad5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25e92b52ad5_1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5e92b52ad5_1_5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25e92b52ad5_1_5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5e92b52ad5_1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g25e92b52ad5_1_2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5e92b52ad5_1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g25e92b52ad5_1_3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5e92b52ad5_1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g25e92b52ad5_1_3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25e92b52ad5_1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g25e92b52ad5_1_4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5e92b52ad5_1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g25e92b52ad5_1_5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5e92b52ad5_1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g25e92b52ad5_1_4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2604fb5187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g2604fb51871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2604fb5187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g2604fb51871_0_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5e92b52ad5_1_7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g25e92b52ad5_1_7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604fb51871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g2604fb51871_0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2604fb51871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g2604fb51871_0_1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2604fb51871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g2604fb51871_0_1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2605323a8a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g2605323a8a5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2605323a8a5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g2605323a8a5_0_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604fb51871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g2604fb51871_0_1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2605323a8a5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g2605323a8a5_0_2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2605323a8a5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g2605323a8a5_0_2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2605323a8a5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g2605323a8a5_0_3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2605323a8a5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g2605323a8a5_0_3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2605323a8a5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g2605323a8a5_0_3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25e92b52ad5_1_6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g25e92b52ad5_1_6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605323a8a5_0_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g2605323a8a5_0_4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2605323a8a5_0_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g2605323a8a5_0_4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2605323a8a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g2605323a8a5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25e92b52ad5_1_8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g25e92b52ad5_1_8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2605323a8a5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g2605323a8a5_0_3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2605323a8a5_0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g2605323a8a5_0_4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25e92b52ad5_1_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g25e92b52ad5_1_8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2605323a8a5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g2605323a8a5_1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2605323a8a5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g2605323a8a5_0_2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2605323a8a5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g2605323a8a5_0_1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2605323a8a5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g2605323a8a5_0_2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g2605323a8a5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g2605323a8a5_0_3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2" name="Google Shape;1052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1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6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6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7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p1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1" name="Google Shape;111;p18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2" name="Google Shape;112;p1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9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p19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19" name="Google Shape;119;p19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p19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1" name="Google Shape;121;p19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9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1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p21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3" name="Google Shape;133;p2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0" name="Google Shape;140;p2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3"/>
          <p:cNvSpPr txBox="1"/>
          <p:nvPr>
            <p:ph idx="1" type="body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2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/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4"/>
          <p:cNvSpPr txBox="1"/>
          <p:nvPr>
            <p:ph idx="1" type="body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1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2.png"/><Relationship Id="rId5" Type="http://schemas.openxmlformats.org/officeDocument/2006/relationships/image" Target="../media/image21.png"/><Relationship Id="rId6" Type="http://schemas.openxmlformats.org/officeDocument/2006/relationships/image" Target="../media/image9.png"/><Relationship Id="rId7" Type="http://schemas.openxmlformats.org/officeDocument/2006/relationships/image" Target="../media/image13.png"/><Relationship Id="rId8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28.png"/><Relationship Id="rId10" Type="http://schemas.openxmlformats.org/officeDocument/2006/relationships/image" Target="../media/image22.png"/><Relationship Id="rId9" Type="http://schemas.openxmlformats.org/officeDocument/2006/relationships/image" Target="../media/image30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12.png"/><Relationship Id="rId8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3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23.png"/><Relationship Id="rId5" Type="http://schemas.openxmlformats.org/officeDocument/2006/relationships/image" Target="../media/image26.png"/><Relationship Id="rId6" Type="http://schemas.openxmlformats.org/officeDocument/2006/relationships/image" Target="../media/image19.png"/><Relationship Id="rId7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12.png"/><Relationship Id="rId5" Type="http://schemas.openxmlformats.org/officeDocument/2006/relationships/image" Target="../media/image21.png"/><Relationship Id="rId6" Type="http://schemas.openxmlformats.org/officeDocument/2006/relationships/image" Target="../media/image9.png"/><Relationship Id="rId7" Type="http://schemas.openxmlformats.org/officeDocument/2006/relationships/image" Target="../media/image13.png"/><Relationship Id="rId8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4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42.png"/><Relationship Id="rId5" Type="http://schemas.openxmlformats.org/officeDocument/2006/relationships/image" Target="../media/image2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3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40.png"/><Relationship Id="rId6" Type="http://schemas.openxmlformats.org/officeDocument/2006/relationships/image" Target="../media/image3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29.png"/><Relationship Id="rId6" Type="http://schemas.openxmlformats.org/officeDocument/2006/relationships/image" Target="../media/image3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Relationship Id="rId4" Type="http://schemas.openxmlformats.org/officeDocument/2006/relationships/image" Target="../media/image39.png"/><Relationship Id="rId5" Type="http://schemas.openxmlformats.org/officeDocument/2006/relationships/image" Target="../media/image10.png"/><Relationship Id="rId6" Type="http://schemas.openxmlformats.org/officeDocument/2006/relationships/image" Target="../media/image4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Relationship Id="rId4" Type="http://schemas.openxmlformats.org/officeDocument/2006/relationships/image" Target="../media/image39.png"/><Relationship Id="rId5" Type="http://schemas.openxmlformats.org/officeDocument/2006/relationships/image" Target="../media/image10.png"/><Relationship Id="rId6" Type="http://schemas.openxmlformats.org/officeDocument/2006/relationships/image" Target="../media/image4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Relationship Id="rId4" Type="http://schemas.openxmlformats.org/officeDocument/2006/relationships/image" Target="../media/image39.png"/><Relationship Id="rId5" Type="http://schemas.openxmlformats.org/officeDocument/2006/relationships/image" Target="../media/image10.png"/><Relationship Id="rId6" Type="http://schemas.openxmlformats.org/officeDocument/2006/relationships/image" Target="../media/image4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5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5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5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png"/><Relationship Id="rId4" Type="http://schemas.openxmlformats.org/officeDocument/2006/relationships/image" Target="../media/image28.png"/><Relationship Id="rId5" Type="http://schemas.openxmlformats.org/officeDocument/2006/relationships/image" Target="../media/image24.png"/><Relationship Id="rId6" Type="http://schemas.openxmlformats.org/officeDocument/2006/relationships/image" Target="../media/image12.png"/><Relationship Id="rId7" Type="http://schemas.openxmlformats.org/officeDocument/2006/relationships/image" Target="../media/image17.png"/><Relationship Id="rId8" Type="http://schemas.openxmlformats.org/officeDocument/2006/relationships/image" Target="../media/image3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Relationship Id="rId4" Type="http://schemas.openxmlformats.org/officeDocument/2006/relationships/image" Target="../media/image65.png"/><Relationship Id="rId5" Type="http://schemas.openxmlformats.org/officeDocument/2006/relationships/image" Target="../media/image64.png"/><Relationship Id="rId6" Type="http://schemas.openxmlformats.org/officeDocument/2006/relationships/image" Target="../media/image56.png"/><Relationship Id="rId7" Type="http://schemas.openxmlformats.org/officeDocument/2006/relationships/image" Target="../media/image6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.png"/><Relationship Id="rId4" Type="http://schemas.openxmlformats.org/officeDocument/2006/relationships/image" Target="../media/image62.png"/><Relationship Id="rId5" Type="http://schemas.openxmlformats.org/officeDocument/2006/relationships/image" Target="../media/image61.png"/><Relationship Id="rId6" Type="http://schemas.openxmlformats.org/officeDocument/2006/relationships/image" Target="../media/image6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Relationship Id="rId4" Type="http://schemas.openxmlformats.org/officeDocument/2006/relationships/image" Target="../media/image54.png"/><Relationship Id="rId5" Type="http://schemas.openxmlformats.org/officeDocument/2006/relationships/image" Target="../media/image58.png"/><Relationship Id="rId6" Type="http://schemas.openxmlformats.org/officeDocument/2006/relationships/image" Target="../media/image52.png"/><Relationship Id="rId7" Type="http://schemas.openxmlformats.org/officeDocument/2006/relationships/image" Target="../media/image57.png"/><Relationship Id="rId8" Type="http://schemas.openxmlformats.org/officeDocument/2006/relationships/image" Target="../media/image5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.png"/><Relationship Id="rId4" Type="http://schemas.openxmlformats.org/officeDocument/2006/relationships/image" Target="../media/image23.png"/><Relationship Id="rId5" Type="http://schemas.openxmlformats.org/officeDocument/2006/relationships/image" Target="../media/image26.png"/><Relationship Id="rId6" Type="http://schemas.openxmlformats.org/officeDocument/2006/relationships/image" Target="../media/image19.png"/><Relationship Id="rId7" Type="http://schemas.openxmlformats.org/officeDocument/2006/relationships/image" Target="../media/image1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.png"/><Relationship Id="rId4" Type="http://schemas.openxmlformats.org/officeDocument/2006/relationships/image" Target="../media/image23.png"/><Relationship Id="rId5" Type="http://schemas.openxmlformats.org/officeDocument/2006/relationships/image" Target="../media/image19.png"/><Relationship Id="rId6" Type="http://schemas.openxmlformats.org/officeDocument/2006/relationships/image" Target="../media/image44.png"/><Relationship Id="rId7" Type="http://schemas.openxmlformats.org/officeDocument/2006/relationships/image" Target="../media/image4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.png"/><Relationship Id="rId4" Type="http://schemas.openxmlformats.org/officeDocument/2006/relationships/image" Target="../media/image44.png"/><Relationship Id="rId5" Type="http://schemas.openxmlformats.org/officeDocument/2006/relationships/hyperlink" Target="https://www.figma.com/proto/N7a2TkOBSbN1ieAlLt6O2h/Hannah-Design-System?page-id=9%3A128&amp;type=design&amp;node-id=10-374&amp;viewport=3244%2C903%2C0.7&amp;t=UzHNQ4xp1aubdF4m-1&amp;scaling=scale-down&amp;starting-point-node-id=9%3A157&amp;mode=design" TargetMode="External"/><Relationship Id="rId6" Type="http://schemas.openxmlformats.org/officeDocument/2006/relationships/image" Target="../media/image46.png"/><Relationship Id="rId7" Type="http://schemas.openxmlformats.org/officeDocument/2006/relationships/image" Target="../media/image4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.png"/><Relationship Id="rId4" Type="http://schemas.openxmlformats.org/officeDocument/2006/relationships/image" Target="../media/image23.png"/><Relationship Id="rId5" Type="http://schemas.openxmlformats.org/officeDocument/2006/relationships/image" Target="../media/image26.png"/><Relationship Id="rId6" Type="http://schemas.openxmlformats.org/officeDocument/2006/relationships/image" Target="../media/image1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29.png"/><Relationship Id="rId6" Type="http://schemas.openxmlformats.org/officeDocument/2006/relationships/image" Target="../media/image5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29.png"/><Relationship Id="rId6" Type="http://schemas.openxmlformats.org/officeDocument/2006/relationships/image" Target="../media/image59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29.png"/><Relationship Id="rId6" Type="http://schemas.openxmlformats.org/officeDocument/2006/relationships/image" Target="../media/image5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.png"/><Relationship Id="rId4" Type="http://schemas.openxmlformats.org/officeDocument/2006/relationships/image" Target="../media/image48.png"/><Relationship Id="rId5" Type="http://schemas.openxmlformats.org/officeDocument/2006/relationships/image" Target="../media/image49.jpg"/><Relationship Id="rId6" Type="http://schemas.openxmlformats.org/officeDocument/2006/relationships/image" Target="../media/image51.png"/><Relationship Id="rId7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25"/>
          <p:cNvGrpSpPr/>
          <p:nvPr/>
        </p:nvGrpSpPr>
        <p:grpSpPr>
          <a:xfrm rot="-5400000">
            <a:off x="14002492" y="3510037"/>
            <a:ext cx="8848052" cy="3266924"/>
            <a:chOff x="0" y="-47625"/>
            <a:chExt cx="2330351" cy="860425"/>
          </a:xfrm>
        </p:grpSpPr>
        <p:sp>
          <p:nvSpPr>
            <p:cNvPr id="160" name="Google Shape;160;p25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25"/>
          <p:cNvSpPr/>
          <p:nvPr/>
        </p:nvSpPr>
        <p:spPr>
          <a:xfrm>
            <a:off x="16358896" y="1774693"/>
            <a:ext cx="1629358" cy="1059841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5"/>
          <p:cNvSpPr/>
          <p:nvPr/>
        </p:nvSpPr>
        <p:spPr>
          <a:xfrm>
            <a:off x="16358896" y="3317700"/>
            <a:ext cx="1629358" cy="1059841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5"/>
          <p:cNvSpPr/>
          <p:nvPr/>
        </p:nvSpPr>
        <p:spPr>
          <a:xfrm>
            <a:off x="16358896" y="4860707"/>
            <a:ext cx="1629358" cy="1059841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5" name="Google Shape;165;p25"/>
          <p:cNvGrpSpPr/>
          <p:nvPr/>
        </p:nvGrpSpPr>
        <p:grpSpPr>
          <a:xfrm>
            <a:off x="395235" y="570789"/>
            <a:ext cx="17015921" cy="9145421"/>
            <a:chOff x="0" y="0"/>
            <a:chExt cx="22687894" cy="12193895"/>
          </a:xfrm>
        </p:grpSpPr>
        <p:sp>
          <p:nvSpPr>
            <p:cNvPr id="166" name="Google Shape;166;p25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92"/>
              </a:stretch>
            </a:blipFill>
            <a:ln>
              <a:noFill/>
            </a:ln>
          </p:spPr>
        </p:sp>
        <p:sp>
          <p:nvSpPr>
            <p:cNvPr id="167" name="Google Shape;167;p25"/>
            <p:cNvSpPr/>
            <p:nvPr/>
          </p:nvSpPr>
          <p:spPr>
            <a:xfrm>
              <a:off x="1455604" y="0"/>
              <a:ext cx="21232290" cy="12193895"/>
            </a:xfrm>
            <a:custGeom>
              <a:rect b="b" l="l" r="r" t="t"/>
              <a:pathLst>
                <a:path extrusionOk="0" h="2408671" w="4194033">
                  <a:moveTo>
                    <a:pt x="14585" y="0"/>
                  </a:moveTo>
                  <a:lnTo>
                    <a:pt x="4179448" y="0"/>
                  </a:lnTo>
                  <a:cubicBezTo>
                    <a:pt x="4187503" y="0"/>
                    <a:pt x="4194033" y="6530"/>
                    <a:pt x="4194033" y="14585"/>
                  </a:cubicBezTo>
                  <a:lnTo>
                    <a:pt x="4194033" y="2394085"/>
                  </a:lnTo>
                  <a:cubicBezTo>
                    <a:pt x="4194033" y="2402141"/>
                    <a:pt x="4187503" y="2408671"/>
                    <a:pt x="4179448" y="2408671"/>
                  </a:cubicBezTo>
                  <a:lnTo>
                    <a:pt x="14585" y="2408671"/>
                  </a:lnTo>
                  <a:cubicBezTo>
                    <a:pt x="6530" y="2408671"/>
                    <a:pt x="0" y="2402141"/>
                    <a:pt x="0" y="2394085"/>
                  </a:cubicBezTo>
                  <a:lnTo>
                    <a:pt x="0" y="14585"/>
                  </a:lnTo>
                  <a:cubicBezTo>
                    <a:pt x="0" y="6530"/>
                    <a:pt x="6530" y="0"/>
                    <a:pt x="14585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8" name="Google Shape;168;p25"/>
          <p:cNvSpPr txBox="1"/>
          <p:nvPr/>
        </p:nvSpPr>
        <p:spPr>
          <a:xfrm>
            <a:off x="2643153" y="2834524"/>
            <a:ext cx="13001700" cy="33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992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Spur: Med-fi Prototype</a:t>
            </a:r>
            <a:endParaRPr/>
          </a:p>
        </p:txBody>
      </p:sp>
      <p:sp>
        <p:nvSpPr>
          <p:cNvPr id="169" name="Google Shape;169;p25"/>
          <p:cNvSpPr/>
          <p:nvPr/>
        </p:nvSpPr>
        <p:spPr>
          <a:xfrm rot="363746">
            <a:off x="14858407" y="1384593"/>
            <a:ext cx="1572780" cy="1880753"/>
          </a:xfrm>
          <a:custGeom>
            <a:rect b="b" l="l" r="r" t="t"/>
            <a:pathLst>
              <a:path extrusionOk="0" h="1880753" w="1572780">
                <a:moveTo>
                  <a:pt x="0" y="0"/>
                </a:moveTo>
                <a:lnTo>
                  <a:pt x="1572780" y="0"/>
                </a:lnTo>
                <a:lnTo>
                  <a:pt x="1572780" y="1880753"/>
                </a:lnTo>
                <a:lnTo>
                  <a:pt x="0" y="18807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25"/>
          <p:cNvSpPr/>
          <p:nvPr/>
        </p:nvSpPr>
        <p:spPr>
          <a:xfrm rot="-111687">
            <a:off x="1702580" y="4726531"/>
            <a:ext cx="3254136" cy="3339132"/>
          </a:xfrm>
          <a:custGeom>
            <a:rect b="b" l="l" r="r" t="t"/>
            <a:pathLst>
              <a:path extrusionOk="0" h="3337370" w="3252419">
                <a:moveTo>
                  <a:pt x="0" y="0"/>
                </a:moveTo>
                <a:lnTo>
                  <a:pt x="3252419" y="0"/>
                </a:lnTo>
                <a:lnTo>
                  <a:pt x="3252419" y="3337370"/>
                </a:lnTo>
                <a:lnTo>
                  <a:pt x="0" y="3337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1" name="Google Shape;171;p25"/>
          <p:cNvSpPr/>
          <p:nvPr/>
        </p:nvSpPr>
        <p:spPr>
          <a:xfrm rot="378088">
            <a:off x="13678866" y="5143500"/>
            <a:ext cx="2169249" cy="3409428"/>
          </a:xfrm>
          <a:custGeom>
            <a:rect b="b" l="l" r="r" t="t"/>
            <a:pathLst>
              <a:path extrusionOk="0" h="3409428" w="2169249">
                <a:moveTo>
                  <a:pt x="0" y="0"/>
                </a:moveTo>
                <a:lnTo>
                  <a:pt x="2169248" y="0"/>
                </a:lnTo>
                <a:lnTo>
                  <a:pt x="2169248" y="3409428"/>
                </a:lnTo>
                <a:lnTo>
                  <a:pt x="0" y="34094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25"/>
          <p:cNvSpPr/>
          <p:nvPr/>
        </p:nvSpPr>
        <p:spPr>
          <a:xfrm flipH="1" rot="1907740">
            <a:off x="2108825" y="1237350"/>
            <a:ext cx="1295624" cy="1768221"/>
          </a:xfrm>
          <a:custGeom>
            <a:rect b="b" l="l" r="r" t="t"/>
            <a:pathLst>
              <a:path extrusionOk="0" h="1768221" w="1295624">
                <a:moveTo>
                  <a:pt x="1295624" y="0"/>
                </a:moveTo>
                <a:lnTo>
                  <a:pt x="0" y="0"/>
                </a:lnTo>
                <a:lnTo>
                  <a:pt x="0" y="1768221"/>
                </a:lnTo>
                <a:lnTo>
                  <a:pt x="1295624" y="1768221"/>
                </a:lnTo>
                <a:lnTo>
                  <a:pt x="1295624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3" name="Google Shape;173;p25"/>
          <p:cNvGrpSpPr/>
          <p:nvPr/>
        </p:nvGrpSpPr>
        <p:grpSpPr>
          <a:xfrm>
            <a:off x="5297716" y="6626439"/>
            <a:ext cx="7210992" cy="1285041"/>
            <a:chOff x="6800636" y="1774714"/>
            <a:chExt cx="7211713" cy="2028158"/>
          </a:xfrm>
        </p:grpSpPr>
        <p:sp>
          <p:nvSpPr>
            <p:cNvPr id="174" name="Google Shape;174;p25"/>
            <p:cNvSpPr/>
            <p:nvPr/>
          </p:nvSpPr>
          <p:spPr>
            <a:xfrm>
              <a:off x="6800636" y="1774714"/>
              <a:ext cx="7211713" cy="2028158"/>
            </a:xfrm>
            <a:custGeom>
              <a:rect b="b" l="l" r="r" t="t"/>
              <a:pathLst>
                <a:path extrusionOk="0" h="190348" w="1234354">
                  <a:moveTo>
                    <a:pt x="59468" y="0"/>
                  </a:moveTo>
                  <a:lnTo>
                    <a:pt x="1174886" y="0"/>
                  </a:lnTo>
                  <a:cubicBezTo>
                    <a:pt x="1207729" y="0"/>
                    <a:pt x="1234354" y="26625"/>
                    <a:pt x="1234354" y="59468"/>
                  </a:cubicBezTo>
                  <a:lnTo>
                    <a:pt x="1234354" y="130880"/>
                  </a:lnTo>
                  <a:cubicBezTo>
                    <a:pt x="1234354" y="146652"/>
                    <a:pt x="1228089" y="161778"/>
                    <a:pt x="1216936" y="172930"/>
                  </a:cubicBezTo>
                  <a:cubicBezTo>
                    <a:pt x="1205784" y="184083"/>
                    <a:pt x="1190658" y="190348"/>
                    <a:pt x="1174886" y="190348"/>
                  </a:cubicBezTo>
                  <a:lnTo>
                    <a:pt x="59468" y="190348"/>
                  </a:lnTo>
                  <a:cubicBezTo>
                    <a:pt x="26625" y="190348"/>
                    <a:pt x="0" y="163723"/>
                    <a:pt x="0" y="130880"/>
                  </a:cubicBezTo>
                  <a:lnTo>
                    <a:pt x="0" y="59468"/>
                  </a:lnTo>
                  <a:cubicBezTo>
                    <a:pt x="0" y="26625"/>
                    <a:pt x="26625" y="0"/>
                    <a:pt x="59468" y="0"/>
                  </a:cubicBezTo>
                  <a:close/>
                </a:path>
              </a:pathLst>
            </a:custGeom>
            <a:solidFill>
              <a:srgbClr val="6DB3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5"/>
            <p:cNvSpPr txBox="1"/>
            <p:nvPr/>
          </p:nvSpPr>
          <p:spPr>
            <a:xfrm>
              <a:off x="7389525" y="2090406"/>
              <a:ext cx="6033900" cy="139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500">
                  <a:solidFill>
                    <a:schemeClr val="lt1"/>
                  </a:solidFill>
                  <a:latin typeface="Fira Sans"/>
                  <a:ea typeface="Fira Sans"/>
                  <a:cs typeface="Fira Sans"/>
                  <a:sym typeface="Fira Sans"/>
                </a:rPr>
                <a:t>Bhavya Shah, </a:t>
              </a:r>
              <a:r>
                <a:rPr b="1" lang="en-US" sz="25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Simran Tandon, </a:t>
              </a:r>
              <a:endParaRPr b="1" sz="250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endParaRPr>
            </a:p>
            <a:p>
              <a:pPr indent="0" lvl="0" marL="0" marR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5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Nils </a:t>
              </a:r>
              <a:r>
                <a:rPr b="1" lang="en-US" sz="2500">
                  <a:solidFill>
                    <a:srgbClr val="FFFFFF"/>
                  </a:solidFill>
                  <a:latin typeface="Fira Sans"/>
                  <a:ea typeface="Fira Sans"/>
                  <a:cs typeface="Fira Sans"/>
                  <a:sym typeface="Fira Sans"/>
                </a:rPr>
                <a:t>Forstall, </a:t>
              </a:r>
              <a:r>
                <a:rPr b="1" lang="en-US" sz="2500">
                  <a:solidFill>
                    <a:schemeClr val="lt1"/>
                  </a:solidFill>
                  <a:latin typeface="Fira Sans"/>
                  <a:ea typeface="Fira Sans"/>
                  <a:cs typeface="Fira Sans"/>
                  <a:sym typeface="Fira Sans"/>
                </a:rPr>
                <a:t>Hannah Cussen</a:t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p26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181" name="Google Shape;181;p26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6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p26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6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6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6" name="Google Shape;186;p26"/>
          <p:cNvGrpSpPr/>
          <p:nvPr/>
        </p:nvGrpSpPr>
        <p:grpSpPr>
          <a:xfrm>
            <a:off x="395235" y="570789"/>
            <a:ext cx="17015922" cy="9145423"/>
            <a:chOff x="0" y="0"/>
            <a:chExt cx="22687896" cy="12193897"/>
          </a:xfrm>
        </p:grpSpPr>
        <p:sp>
          <p:nvSpPr>
            <p:cNvPr id="187" name="Google Shape;187;p26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sp>
          <p:nvSpPr>
            <p:cNvPr id="188" name="Google Shape;188;p26"/>
            <p:cNvSpPr/>
            <p:nvPr/>
          </p:nvSpPr>
          <p:spPr>
            <a:xfrm>
              <a:off x="1455604" y="0"/>
              <a:ext cx="21232292" cy="12193897"/>
            </a:xfrm>
            <a:custGeom>
              <a:rect b="b" l="l" r="r" t="t"/>
              <a:pathLst>
                <a:path extrusionOk="0" h="2408671" w="4194033">
                  <a:moveTo>
                    <a:pt x="14585" y="0"/>
                  </a:moveTo>
                  <a:lnTo>
                    <a:pt x="4179448" y="0"/>
                  </a:lnTo>
                  <a:cubicBezTo>
                    <a:pt x="4187503" y="0"/>
                    <a:pt x="4194033" y="6530"/>
                    <a:pt x="4194033" y="14585"/>
                  </a:cubicBezTo>
                  <a:lnTo>
                    <a:pt x="4194033" y="2394085"/>
                  </a:lnTo>
                  <a:cubicBezTo>
                    <a:pt x="4194033" y="2402141"/>
                    <a:pt x="4187503" y="2408671"/>
                    <a:pt x="4179448" y="2408671"/>
                  </a:cubicBezTo>
                  <a:lnTo>
                    <a:pt x="14585" y="2408671"/>
                  </a:lnTo>
                  <a:cubicBezTo>
                    <a:pt x="6530" y="2408671"/>
                    <a:pt x="0" y="2402141"/>
                    <a:pt x="0" y="2394085"/>
                  </a:cubicBezTo>
                  <a:lnTo>
                    <a:pt x="0" y="14585"/>
                  </a:lnTo>
                  <a:cubicBezTo>
                    <a:pt x="0" y="6530"/>
                    <a:pt x="6530" y="0"/>
                    <a:pt x="14585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9" name="Google Shape;189;p26"/>
          <p:cNvSpPr txBox="1"/>
          <p:nvPr/>
        </p:nvSpPr>
        <p:spPr>
          <a:xfrm>
            <a:off x="2643153" y="1460799"/>
            <a:ext cx="13001700" cy="33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992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Spur.</a:t>
            </a:r>
            <a:endParaRPr sz="12992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992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Of the moment.</a:t>
            </a:r>
            <a:endParaRPr/>
          </a:p>
        </p:txBody>
      </p:sp>
      <p:sp>
        <p:nvSpPr>
          <p:cNvPr id="190" name="Google Shape;190;p26"/>
          <p:cNvSpPr/>
          <p:nvPr/>
        </p:nvSpPr>
        <p:spPr>
          <a:xfrm rot="361440">
            <a:off x="14859036" y="1384175"/>
            <a:ext cx="1573605" cy="1881740"/>
          </a:xfrm>
          <a:custGeom>
            <a:rect b="b" l="l" r="r" t="t"/>
            <a:pathLst>
              <a:path extrusionOk="0" h="1880753" w="1572780">
                <a:moveTo>
                  <a:pt x="0" y="0"/>
                </a:moveTo>
                <a:lnTo>
                  <a:pt x="1572780" y="0"/>
                </a:lnTo>
                <a:lnTo>
                  <a:pt x="1572780" y="1880753"/>
                </a:lnTo>
                <a:lnTo>
                  <a:pt x="0" y="18807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1" name="Google Shape;191;p26"/>
          <p:cNvSpPr/>
          <p:nvPr/>
        </p:nvSpPr>
        <p:spPr>
          <a:xfrm rot="378515">
            <a:off x="2219510" y="4969676"/>
            <a:ext cx="2171553" cy="3413049"/>
          </a:xfrm>
          <a:custGeom>
            <a:rect b="b" l="l" r="r" t="t"/>
            <a:pathLst>
              <a:path extrusionOk="0" h="3409428" w="2169249">
                <a:moveTo>
                  <a:pt x="0" y="0"/>
                </a:moveTo>
                <a:lnTo>
                  <a:pt x="2169248" y="0"/>
                </a:lnTo>
                <a:lnTo>
                  <a:pt x="2169248" y="3409428"/>
                </a:lnTo>
                <a:lnTo>
                  <a:pt x="0" y="34094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p26"/>
          <p:cNvSpPr/>
          <p:nvPr/>
        </p:nvSpPr>
        <p:spPr>
          <a:xfrm flipH="1" rot="1909395">
            <a:off x="2107998" y="1236681"/>
            <a:ext cx="1296114" cy="1768889"/>
          </a:xfrm>
          <a:custGeom>
            <a:rect b="b" l="l" r="r" t="t"/>
            <a:pathLst>
              <a:path extrusionOk="0" h="1768221" w="1295624">
                <a:moveTo>
                  <a:pt x="1295624" y="0"/>
                </a:moveTo>
                <a:lnTo>
                  <a:pt x="0" y="0"/>
                </a:lnTo>
                <a:lnTo>
                  <a:pt x="0" y="1768221"/>
                </a:lnTo>
                <a:lnTo>
                  <a:pt x="1295624" y="1768221"/>
                </a:lnTo>
                <a:lnTo>
                  <a:pt x="1295624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26"/>
          <p:cNvSpPr/>
          <p:nvPr/>
        </p:nvSpPr>
        <p:spPr>
          <a:xfrm rot="2077168">
            <a:off x="13362907" y="5478820"/>
            <a:ext cx="3148105" cy="3119487"/>
          </a:xfrm>
          <a:custGeom>
            <a:rect b="b" l="l" r="r" t="t"/>
            <a:pathLst>
              <a:path extrusionOk="0" h="1042502" w="1052066">
                <a:moveTo>
                  <a:pt x="0" y="0"/>
                </a:moveTo>
                <a:lnTo>
                  <a:pt x="1052065" y="0"/>
                </a:lnTo>
                <a:lnTo>
                  <a:pt x="1052065" y="1042502"/>
                </a:lnTo>
                <a:lnTo>
                  <a:pt x="0" y="10425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26"/>
          <p:cNvSpPr txBox="1"/>
          <p:nvPr/>
        </p:nvSpPr>
        <p:spPr>
          <a:xfrm>
            <a:off x="4572000" y="5394700"/>
            <a:ext cx="83277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Fira Sans"/>
                <a:ea typeface="Fira Sans"/>
                <a:cs typeface="Fira Sans"/>
                <a:sym typeface="Fira Sans"/>
              </a:rPr>
              <a:t>When you're scrolling on your phone, there's always something better to do. We'll help spur you to action!</a:t>
            </a:r>
            <a:endParaRPr sz="4800"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27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200" name="Google Shape;200;p27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7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2" name="Google Shape;202;p27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7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7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5" name="Google Shape;205;p27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206" name="Google Shape;206;p27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207" name="Google Shape;207;p27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208" name="Google Shape;208;p27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27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10" name="Google Shape;210;p27"/>
          <p:cNvSpPr/>
          <p:nvPr/>
        </p:nvSpPr>
        <p:spPr>
          <a:xfrm>
            <a:off x="2485775" y="2679999"/>
            <a:ext cx="6213547" cy="6696811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1" name="Google Shape;211;p27"/>
          <p:cNvSpPr/>
          <p:nvPr/>
        </p:nvSpPr>
        <p:spPr>
          <a:xfrm>
            <a:off x="10069451" y="2680000"/>
            <a:ext cx="6213547" cy="6696811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2" name="Google Shape;212;p27"/>
          <p:cNvSpPr txBox="1"/>
          <p:nvPr/>
        </p:nvSpPr>
        <p:spPr>
          <a:xfrm>
            <a:off x="2560747" y="1336300"/>
            <a:ext cx="6063600" cy="10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0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Spur is for</a:t>
            </a:r>
            <a:endParaRPr sz="7000"/>
          </a:p>
        </p:txBody>
      </p:sp>
      <p:sp>
        <p:nvSpPr>
          <p:cNvPr id="213" name="Google Shape;213;p27"/>
          <p:cNvSpPr txBox="1"/>
          <p:nvPr/>
        </p:nvSpPr>
        <p:spPr>
          <a:xfrm>
            <a:off x="9059325" y="1336300"/>
            <a:ext cx="8233800" cy="10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0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We solve this by</a:t>
            </a:r>
            <a:endParaRPr sz="100"/>
          </a:p>
        </p:txBody>
      </p:sp>
      <p:sp>
        <p:nvSpPr>
          <p:cNvPr id="214" name="Google Shape;214;p27"/>
          <p:cNvSpPr txBox="1"/>
          <p:nvPr/>
        </p:nvSpPr>
        <p:spPr>
          <a:xfrm>
            <a:off x="3979325" y="3471300"/>
            <a:ext cx="4064100" cy="33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434343"/>
                </a:solidFill>
                <a:latin typeface="Fira Sans"/>
                <a:ea typeface="Fira Sans"/>
                <a:cs typeface="Fira Sans"/>
                <a:sym typeface="Fira Sans"/>
              </a:rPr>
              <a:t>The time in your day when you're stuck scrolling on your phone, knowing that you should do something different but not knowing exactly what to do. </a:t>
            </a:r>
            <a:endParaRPr sz="2400">
              <a:solidFill>
                <a:srgbClr val="434343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434343"/>
                </a:solidFill>
                <a:latin typeface="Fira Sans"/>
                <a:ea typeface="Fira Sans"/>
                <a:cs typeface="Fira Sans"/>
                <a:sym typeface="Fira Sans"/>
              </a:rPr>
              <a:t>Thinking of an activity to do can be a drag, and planning one is such a headache. Both of which keep you scrolling and stuck in a rut. </a:t>
            </a:r>
            <a:endParaRPr sz="2400">
              <a:solidFill>
                <a:srgbClr val="434343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434343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434343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15" name="Google Shape;215;p27"/>
          <p:cNvSpPr txBox="1"/>
          <p:nvPr/>
        </p:nvSpPr>
        <p:spPr>
          <a:xfrm>
            <a:off x="11603525" y="3471275"/>
            <a:ext cx="4064100" cy="33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434343"/>
                </a:solidFill>
                <a:latin typeface="Fira Sans"/>
                <a:ea typeface="Fira Sans"/>
                <a:cs typeface="Fira Sans"/>
                <a:sym typeface="Fira Sans"/>
              </a:rPr>
              <a:t>Lowering the activation energy to find and plan an activity. </a:t>
            </a:r>
            <a:endParaRPr sz="2400">
              <a:solidFill>
                <a:srgbClr val="434343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Fira Sans"/>
              <a:buChar char="●"/>
            </a:pPr>
            <a:r>
              <a:rPr lang="en-US" sz="2400">
                <a:solidFill>
                  <a:srgbClr val="434343"/>
                </a:solidFill>
                <a:latin typeface="Fira Sans"/>
                <a:ea typeface="Fira Sans"/>
                <a:cs typeface="Fira Sans"/>
                <a:sym typeface="Fira Sans"/>
              </a:rPr>
              <a:t>Browse suggested activities</a:t>
            </a:r>
            <a:endParaRPr sz="2400">
              <a:solidFill>
                <a:srgbClr val="434343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Fira Sans"/>
              <a:buChar char="●"/>
            </a:pPr>
            <a:r>
              <a:rPr lang="en-US" sz="2400">
                <a:solidFill>
                  <a:srgbClr val="434343"/>
                </a:solidFill>
                <a:latin typeface="Fira Sans"/>
                <a:ea typeface="Fira Sans"/>
                <a:cs typeface="Fira Sans"/>
                <a:sym typeface="Fira Sans"/>
              </a:rPr>
              <a:t>Get information on details like location, time, and price</a:t>
            </a:r>
            <a:endParaRPr sz="2400">
              <a:solidFill>
                <a:srgbClr val="434343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Fira Sans"/>
              <a:buChar char="●"/>
            </a:pPr>
            <a:r>
              <a:rPr lang="en-US" sz="2400">
                <a:solidFill>
                  <a:srgbClr val="434343"/>
                </a:solidFill>
                <a:latin typeface="Fira Sans"/>
                <a:ea typeface="Fira Sans"/>
                <a:cs typeface="Fira Sans"/>
                <a:sym typeface="Fira Sans"/>
              </a:rPr>
              <a:t>See which of your friends are interested in activities and invite them to do one!</a:t>
            </a:r>
            <a:endParaRPr sz="2400">
              <a:solidFill>
                <a:srgbClr val="434343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34343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34343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28"/>
          <p:cNvGrpSpPr/>
          <p:nvPr/>
        </p:nvGrpSpPr>
        <p:grpSpPr>
          <a:xfrm>
            <a:off x="16358896" y="719474"/>
            <a:ext cx="3701084" cy="8848052"/>
            <a:chOff x="16358896" y="719474"/>
            <a:chExt cx="3701084" cy="8848052"/>
          </a:xfrm>
        </p:grpSpPr>
        <p:grpSp>
          <p:nvGrpSpPr>
            <p:cNvPr id="221" name="Google Shape;221;p28"/>
            <p:cNvGrpSpPr/>
            <p:nvPr/>
          </p:nvGrpSpPr>
          <p:grpSpPr>
            <a:xfrm rot="-5400000">
              <a:off x="14002492" y="3510037"/>
              <a:ext cx="8848052" cy="3266924"/>
              <a:chOff x="0" y="-47625"/>
              <a:chExt cx="2330351" cy="860425"/>
            </a:xfrm>
          </p:grpSpPr>
          <p:sp>
            <p:nvSpPr>
              <p:cNvPr id="222" name="Google Shape;222;p28"/>
              <p:cNvSpPr/>
              <p:nvPr/>
            </p:nvSpPr>
            <p:spPr>
              <a:xfrm>
                <a:off x="0" y="0"/>
                <a:ext cx="2330351" cy="165783"/>
              </a:xfrm>
              <a:custGeom>
                <a:rect b="b" l="l" r="r" t="t"/>
                <a:pathLst>
                  <a:path extrusionOk="0" h="165783" w="2330351">
                    <a:moveTo>
                      <a:pt x="44624" y="0"/>
                    </a:moveTo>
                    <a:lnTo>
                      <a:pt x="2285727" y="0"/>
                    </a:lnTo>
                    <a:cubicBezTo>
                      <a:pt x="2297562" y="0"/>
                      <a:pt x="2308912" y="4701"/>
                      <a:pt x="2317281" y="13070"/>
                    </a:cubicBezTo>
                    <a:cubicBezTo>
                      <a:pt x="2325650" y="21439"/>
                      <a:pt x="2330351" y="32789"/>
                      <a:pt x="2330351" y="44624"/>
                    </a:cubicBezTo>
                    <a:lnTo>
                      <a:pt x="2330351" y="121159"/>
                    </a:lnTo>
                    <a:cubicBezTo>
                      <a:pt x="2330351" y="132994"/>
                      <a:pt x="2325650" y="144344"/>
                      <a:pt x="2317281" y="152713"/>
                    </a:cubicBezTo>
                    <a:cubicBezTo>
                      <a:pt x="2308912" y="161082"/>
                      <a:pt x="2297562" y="165783"/>
                      <a:pt x="2285727" y="165783"/>
                    </a:cubicBezTo>
                    <a:lnTo>
                      <a:pt x="44624" y="165783"/>
                    </a:lnTo>
                    <a:cubicBezTo>
                      <a:pt x="19979" y="165783"/>
                      <a:pt x="0" y="145804"/>
                      <a:pt x="0" y="121159"/>
                    </a:cubicBezTo>
                    <a:lnTo>
                      <a:pt x="0" y="44624"/>
                    </a:lnTo>
                    <a:cubicBezTo>
                      <a:pt x="0" y="32789"/>
                      <a:pt x="4701" y="21439"/>
                      <a:pt x="13070" y="13070"/>
                    </a:cubicBezTo>
                    <a:cubicBezTo>
                      <a:pt x="21439" y="4701"/>
                      <a:pt x="32789" y="0"/>
                      <a:pt x="44624" y="0"/>
                    </a:cubicBezTo>
                    <a:close/>
                  </a:path>
                </a:pathLst>
              </a:custGeom>
              <a:solidFill>
                <a:srgbClr val="000000">
                  <a:alpha val="219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2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4" name="Google Shape;224;p28"/>
            <p:cNvSpPr/>
            <p:nvPr/>
          </p:nvSpPr>
          <p:spPr>
            <a:xfrm>
              <a:off x="16358896" y="1774693"/>
              <a:ext cx="1629358" cy="1059841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70CBE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28"/>
            <p:cNvSpPr/>
            <p:nvPr/>
          </p:nvSpPr>
          <p:spPr>
            <a:xfrm>
              <a:off x="16358896" y="3317700"/>
              <a:ext cx="1629358" cy="1059841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C474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28"/>
            <p:cNvSpPr/>
            <p:nvPr/>
          </p:nvSpPr>
          <p:spPr>
            <a:xfrm>
              <a:off x="16358896" y="4860707"/>
              <a:ext cx="1629358" cy="1059841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E4C8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7" name="Google Shape;227;p28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228" name="Google Shape;228;p28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229" name="Google Shape;229;p28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230" name="Google Shape;230;p28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28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32" name="Google Shape;232;p28"/>
          <p:cNvSpPr txBox="1"/>
          <p:nvPr/>
        </p:nvSpPr>
        <p:spPr>
          <a:xfrm>
            <a:off x="1661795" y="1576360"/>
            <a:ext cx="15597505" cy="1177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Table Of Contents</a:t>
            </a:r>
            <a:endParaRPr/>
          </a:p>
        </p:txBody>
      </p:sp>
      <p:sp>
        <p:nvSpPr>
          <p:cNvPr id="233" name="Google Shape;233;p28"/>
          <p:cNvSpPr/>
          <p:nvPr/>
        </p:nvSpPr>
        <p:spPr>
          <a:xfrm rot="-842175">
            <a:off x="2099470" y="1279977"/>
            <a:ext cx="1893132" cy="1668323"/>
          </a:xfrm>
          <a:custGeom>
            <a:rect b="b" l="l" r="r" t="t"/>
            <a:pathLst>
              <a:path extrusionOk="0" h="1668568" w="1893410">
                <a:moveTo>
                  <a:pt x="0" y="0"/>
                </a:moveTo>
                <a:lnTo>
                  <a:pt x="1893411" y="0"/>
                </a:lnTo>
                <a:lnTo>
                  <a:pt x="1893411" y="1668568"/>
                </a:lnTo>
                <a:lnTo>
                  <a:pt x="0" y="16685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34" name="Google Shape;234;p28"/>
          <p:cNvGrpSpPr/>
          <p:nvPr/>
        </p:nvGrpSpPr>
        <p:grpSpPr>
          <a:xfrm>
            <a:off x="3456723" y="3048178"/>
            <a:ext cx="13201103" cy="2929081"/>
            <a:chOff x="3456723" y="3352978"/>
            <a:chExt cx="13201103" cy="2929081"/>
          </a:xfrm>
        </p:grpSpPr>
        <p:grpSp>
          <p:nvGrpSpPr>
            <p:cNvPr id="235" name="Google Shape;235;p28"/>
            <p:cNvGrpSpPr/>
            <p:nvPr/>
          </p:nvGrpSpPr>
          <p:grpSpPr>
            <a:xfrm>
              <a:off x="3456723" y="3352978"/>
              <a:ext cx="2230558" cy="2929081"/>
              <a:chOff x="2695635" y="3352978"/>
              <a:chExt cx="2230558" cy="2929081"/>
            </a:xfrm>
          </p:grpSpPr>
          <p:sp>
            <p:nvSpPr>
              <p:cNvPr id="236" name="Google Shape;236;p28"/>
              <p:cNvSpPr txBox="1"/>
              <p:nvPr/>
            </p:nvSpPr>
            <p:spPr>
              <a:xfrm>
                <a:off x="2695635" y="5820382"/>
                <a:ext cx="2230558" cy="4616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000">
                    <a:latin typeface="Fira Sans"/>
                    <a:ea typeface="Fira Sans"/>
                    <a:cs typeface="Fira Sans"/>
                    <a:sym typeface="Fira Sans"/>
                  </a:rPr>
                  <a:t>Values</a:t>
                </a:r>
                <a:endParaRPr/>
              </a:p>
            </p:txBody>
          </p:sp>
          <p:grpSp>
            <p:nvGrpSpPr>
              <p:cNvPr id="237" name="Google Shape;237;p28"/>
              <p:cNvGrpSpPr/>
              <p:nvPr/>
            </p:nvGrpSpPr>
            <p:grpSpPr>
              <a:xfrm>
                <a:off x="2763092" y="3352978"/>
                <a:ext cx="2093225" cy="2272681"/>
                <a:chOff x="2763092" y="3352978"/>
                <a:chExt cx="2093225" cy="2272681"/>
              </a:xfrm>
            </p:grpSpPr>
            <p:sp>
              <p:nvSpPr>
                <p:cNvPr id="238" name="Google Shape;238;p28"/>
                <p:cNvSpPr/>
                <p:nvPr/>
              </p:nvSpPr>
              <p:spPr>
                <a:xfrm rot="-300738">
                  <a:off x="2852251" y="3432546"/>
                  <a:ext cx="1914906" cy="2113545"/>
                </a:xfrm>
                <a:custGeom>
                  <a:rect b="b" l="l" r="r" t="t"/>
                  <a:pathLst>
                    <a:path extrusionOk="0" h="3144533" w="2841514">
                      <a:moveTo>
                        <a:pt x="0" y="0"/>
                      </a:moveTo>
                      <a:lnTo>
                        <a:pt x="2841515" y="0"/>
                      </a:lnTo>
                      <a:lnTo>
                        <a:pt x="2841515" y="3144533"/>
                      </a:lnTo>
                      <a:lnTo>
                        <a:pt x="0" y="31445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1">
                  <a:blip r:embed="rId5">
                    <a:alphaModFix/>
                  </a:blip>
                  <a:stretch>
                    <a:fillRect b="0" l="0" r="0" t="0"/>
                  </a:stretch>
                </a:blipFill>
                <a:ln>
                  <a:noFill/>
                </a:ln>
              </p:spPr>
            </p:sp>
            <p:sp>
              <p:nvSpPr>
                <p:cNvPr id="239" name="Google Shape;239;p28"/>
                <p:cNvSpPr txBox="1"/>
                <p:nvPr/>
              </p:nvSpPr>
              <p:spPr>
                <a:xfrm>
                  <a:off x="3079957" y="4211414"/>
                  <a:ext cx="1462007" cy="11902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marR="0" rtl="0" algn="ctr">
                    <a:lnSpc>
                      <a:spcPct val="119994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i="0" lang="en-US" sz="7732" u="none" cap="none" strike="noStrike">
                      <a:solidFill>
                        <a:srgbClr val="457948"/>
                      </a:solidFill>
                      <a:latin typeface="Luckiest Guy"/>
                      <a:ea typeface="Luckiest Guy"/>
                      <a:cs typeface="Luckiest Guy"/>
                      <a:sym typeface="Luckiest Guy"/>
                    </a:rPr>
                    <a:t>0</a:t>
                  </a:r>
                  <a:r>
                    <a:rPr b="1" i="0" lang="en-US" sz="7732" u="none" cap="none" strike="noStrike">
                      <a:solidFill>
                        <a:srgbClr val="457948"/>
                      </a:solidFill>
                      <a:latin typeface="Luckiest Guy"/>
                      <a:ea typeface="Luckiest Guy"/>
                      <a:cs typeface="Luckiest Guy"/>
                      <a:sym typeface="Luckiest Guy"/>
                    </a:rPr>
                    <a:t>1</a:t>
                  </a:r>
                  <a:endParaRPr/>
                </a:p>
              </p:txBody>
            </p:sp>
          </p:grpSp>
        </p:grpSp>
        <p:grpSp>
          <p:nvGrpSpPr>
            <p:cNvPr id="240" name="Google Shape;240;p28"/>
            <p:cNvGrpSpPr/>
            <p:nvPr/>
          </p:nvGrpSpPr>
          <p:grpSpPr>
            <a:xfrm>
              <a:off x="7244057" y="3355095"/>
              <a:ext cx="2230558" cy="2924838"/>
              <a:chOff x="5963307" y="3357220"/>
              <a:chExt cx="2230558" cy="2924838"/>
            </a:xfrm>
          </p:grpSpPr>
          <p:sp>
            <p:nvSpPr>
              <p:cNvPr id="241" name="Google Shape;241;p28"/>
              <p:cNvSpPr txBox="1"/>
              <p:nvPr/>
            </p:nvSpPr>
            <p:spPr>
              <a:xfrm>
                <a:off x="5963307" y="5820382"/>
                <a:ext cx="2230558" cy="4616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000">
                    <a:latin typeface="Fira Sans"/>
                    <a:ea typeface="Fira Sans"/>
                    <a:cs typeface="Fira Sans"/>
                    <a:sym typeface="Fira Sans"/>
                  </a:rPr>
                  <a:t>Tasks</a:t>
                </a:r>
                <a:endParaRPr/>
              </a:p>
            </p:txBody>
          </p:sp>
          <p:grpSp>
            <p:nvGrpSpPr>
              <p:cNvPr id="242" name="Google Shape;242;p28"/>
              <p:cNvGrpSpPr/>
              <p:nvPr/>
            </p:nvGrpSpPr>
            <p:grpSpPr>
              <a:xfrm>
                <a:off x="6094427" y="3357220"/>
                <a:ext cx="2090632" cy="2270880"/>
                <a:chOff x="6094427" y="3357220"/>
                <a:chExt cx="2090632" cy="2270880"/>
              </a:xfrm>
            </p:grpSpPr>
            <p:sp>
              <p:nvSpPr>
                <p:cNvPr id="243" name="Google Shape;243;p28"/>
                <p:cNvSpPr/>
                <p:nvPr/>
              </p:nvSpPr>
              <p:spPr>
                <a:xfrm rot="291897">
                  <a:off x="6181177" y="3434662"/>
                  <a:ext cx="1917133" cy="2115997"/>
                </a:xfrm>
                <a:custGeom>
                  <a:rect b="b" l="l" r="r" t="t"/>
                  <a:pathLst>
                    <a:path extrusionOk="0" h="3144533" w="2841514">
                      <a:moveTo>
                        <a:pt x="0" y="0"/>
                      </a:moveTo>
                      <a:lnTo>
                        <a:pt x="2841515" y="0"/>
                      </a:lnTo>
                      <a:lnTo>
                        <a:pt x="2841515" y="3144534"/>
                      </a:lnTo>
                      <a:lnTo>
                        <a:pt x="0" y="31445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1">
                  <a:blip r:embed="rId6">
                    <a:alphaModFix/>
                  </a:blip>
                  <a:stretch>
                    <a:fillRect b="0" l="0" r="0" t="0"/>
                  </a:stretch>
                </a:blipFill>
                <a:ln>
                  <a:noFill/>
                </a:ln>
              </p:spPr>
            </p:sp>
            <p:sp>
              <p:nvSpPr>
                <p:cNvPr id="244" name="Google Shape;244;p28"/>
                <p:cNvSpPr txBox="1"/>
                <p:nvPr/>
              </p:nvSpPr>
              <p:spPr>
                <a:xfrm>
                  <a:off x="6360473" y="4211414"/>
                  <a:ext cx="1462007" cy="11902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marR="0" rtl="0" algn="ctr">
                    <a:lnSpc>
                      <a:spcPct val="119994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i="0" lang="en-US" sz="7732" u="none" cap="none" strike="noStrike">
                      <a:solidFill>
                        <a:srgbClr val="457948"/>
                      </a:solidFill>
                      <a:latin typeface="Luckiest Guy"/>
                      <a:ea typeface="Luckiest Guy"/>
                      <a:cs typeface="Luckiest Guy"/>
                      <a:sym typeface="Luckiest Guy"/>
                    </a:rPr>
                    <a:t>02</a:t>
                  </a:r>
                  <a:endParaRPr/>
                </a:p>
              </p:txBody>
            </p:sp>
          </p:grpSp>
        </p:grpSp>
        <p:grpSp>
          <p:nvGrpSpPr>
            <p:cNvPr id="245" name="Google Shape;245;p28"/>
            <p:cNvGrpSpPr/>
            <p:nvPr/>
          </p:nvGrpSpPr>
          <p:grpSpPr>
            <a:xfrm>
              <a:off x="9474625" y="3480233"/>
              <a:ext cx="7183200" cy="2772392"/>
              <a:chOff x="8603738" y="3509695"/>
              <a:chExt cx="7183200" cy="2772392"/>
            </a:xfrm>
          </p:grpSpPr>
          <p:sp>
            <p:nvSpPr>
              <p:cNvPr id="246" name="Google Shape;246;p28"/>
              <p:cNvSpPr txBox="1"/>
              <p:nvPr/>
            </p:nvSpPr>
            <p:spPr>
              <a:xfrm>
                <a:off x="8603738" y="5820388"/>
                <a:ext cx="71832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000">
                    <a:latin typeface="Fira Sans"/>
                    <a:ea typeface="Fira Sans"/>
                    <a:cs typeface="Fira Sans"/>
                    <a:sym typeface="Fira Sans"/>
                  </a:rPr>
                  <a:t>Usability Goals &amp; Key measurements</a:t>
                </a:r>
                <a:endParaRPr/>
              </a:p>
            </p:txBody>
          </p:sp>
          <p:grpSp>
            <p:nvGrpSpPr>
              <p:cNvPr id="247" name="Google Shape;247;p28"/>
              <p:cNvGrpSpPr/>
              <p:nvPr/>
            </p:nvGrpSpPr>
            <p:grpSpPr>
              <a:xfrm>
                <a:off x="10839261" y="3509695"/>
                <a:ext cx="1917169" cy="2115956"/>
                <a:chOff x="9552461" y="3432445"/>
                <a:chExt cx="1917169" cy="2115956"/>
              </a:xfrm>
            </p:grpSpPr>
            <p:sp>
              <p:nvSpPr>
                <p:cNvPr id="248" name="Google Shape;248;p28"/>
                <p:cNvSpPr/>
                <p:nvPr/>
              </p:nvSpPr>
              <p:spPr>
                <a:xfrm>
                  <a:off x="9552461" y="3432445"/>
                  <a:ext cx="1917169" cy="2115956"/>
                </a:xfrm>
                <a:custGeom>
                  <a:rect b="b" l="l" r="r" t="t"/>
                  <a:pathLst>
                    <a:path extrusionOk="0" h="3144533" w="2841514">
                      <a:moveTo>
                        <a:pt x="0" y="0"/>
                      </a:moveTo>
                      <a:lnTo>
                        <a:pt x="2841515" y="0"/>
                      </a:lnTo>
                      <a:lnTo>
                        <a:pt x="2841515" y="3144533"/>
                      </a:lnTo>
                      <a:lnTo>
                        <a:pt x="0" y="31445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1">
                  <a:blip r:embed="rId7">
                    <a:alphaModFix/>
                  </a:blip>
                  <a:stretch>
                    <a:fillRect b="0" l="0" r="0" t="0"/>
                  </a:stretch>
                </a:blipFill>
                <a:ln>
                  <a:noFill/>
                </a:ln>
              </p:spPr>
            </p:sp>
            <p:sp>
              <p:nvSpPr>
                <p:cNvPr id="249" name="Google Shape;249;p28"/>
                <p:cNvSpPr txBox="1"/>
                <p:nvPr/>
              </p:nvSpPr>
              <p:spPr>
                <a:xfrm>
                  <a:off x="9780064" y="4211414"/>
                  <a:ext cx="1462007" cy="11902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marR="0" rtl="0" algn="ctr">
                    <a:lnSpc>
                      <a:spcPct val="119994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i="0" lang="en-US" sz="7732" u="none" cap="none" strike="noStrike">
                      <a:solidFill>
                        <a:srgbClr val="457948"/>
                      </a:solidFill>
                      <a:latin typeface="Luckiest Guy"/>
                      <a:ea typeface="Luckiest Guy"/>
                      <a:cs typeface="Luckiest Guy"/>
                      <a:sym typeface="Luckiest Guy"/>
                    </a:rPr>
                    <a:t>03</a:t>
                  </a:r>
                  <a:endParaRPr/>
                </a:p>
              </p:txBody>
            </p:sp>
          </p:grpSp>
        </p:grpSp>
      </p:grpSp>
      <p:grpSp>
        <p:nvGrpSpPr>
          <p:cNvPr id="250" name="Google Shape;250;p28"/>
          <p:cNvGrpSpPr/>
          <p:nvPr/>
        </p:nvGrpSpPr>
        <p:grpSpPr>
          <a:xfrm>
            <a:off x="1925424" y="6271767"/>
            <a:ext cx="14732401" cy="2932283"/>
            <a:chOff x="1925424" y="3349792"/>
            <a:chExt cx="14732401" cy="2932283"/>
          </a:xfrm>
        </p:grpSpPr>
        <p:grpSp>
          <p:nvGrpSpPr>
            <p:cNvPr id="251" name="Google Shape;251;p28"/>
            <p:cNvGrpSpPr/>
            <p:nvPr/>
          </p:nvGrpSpPr>
          <p:grpSpPr>
            <a:xfrm>
              <a:off x="1925424" y="3349792"/>
              <a:ext cx="5318700" cy="2932283"/>
              <a:chOff x="1164337" y="3349792"/>
              <a:chExt cx="5318700" cy="2932283"/>
            </a:xfrm>
          </p:grpSpPr>
          <p:sp>
            <p:nvSpPr>
              <p:cNvPr id="252" name="Google Shape;252;p28"/>
              <p:cNvSpPr txBox="1"/>
              <p:nvPr/>
            </p:nvSpPr>
            <p:spPr>
              <a:xfrm>
                <a:off x="1164337" y="5820375"/>
                <a:ext cx="53187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000">
                    <a:latin typeface="Fira Sans"/>
                    <a:ea typeface="Fira Sans"/>
                    <a:cs typeface="Fira Sans"/>
                    <a:sym typeface="Fira Sans"/>
                  </a:rPr>
                  <a:t>Revised Interface sketches</a:t>
                </a:r>
                <a:endParaRPr/>
              </a:p>
            </p:txBody>
          </p:sp>
          <p:grpSp>
            <p:nvGrpSpPr>
              <p:cNvPr id="253" name="Google Shape;253;p28"/>
              <p:cNvGrpSpPr/>
              <p:nvPr/>
            </p:nvGrpSpPr>
            <p:grpSpPr>
              <a:xfrm>
                <a:off x="2763092" y="3349792"/>
                <a:ext cx="2099590" cy="2277328"/>
                <a:chOff x="2763092" y="3349792"/>
                <a:chExt cx="2099590" cy="2277328"/>
              </a:xfrm>
            </p:grpSpPr>
            <p:sp>
              <p:nvSpPr>
                <p:cNvPr id="254" name="Google Shape;254;p28"/>
                <p:cNvSpPr/>
                <p:nvPr/>
              </p:nvSpPr>
              <p:spPr>
                <a:xfrm rot="-305904">
                  <a:off x="2853632" y="3430821"/>
                  <a:ext cx="1918509" cy="2115268"/>
                </a:xfrm>
                <a:custGeom>
                  <a:rect b="b" l="l" r="r" t="t"/>
                  <a:pathLst>
                    <a:path extrusionOk="0" h="3144533" w="2841514">
                      <a:moveTo>
                        <a:pt x="0" y="0"/>
                      </a:moveTo>
                      <a:lnTo>
                        <a:pt x="2841515" y="0"/>
                      </a:lnTo>
                      <a:lnTo>
                        <a:pt x="2841515" y="3144533"/>
                      </a:lnTo>
                      <a:lnTo>
                        <a:pt x="0" y="31445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1">
                  <a:blip r:embed="rId5">
                    <a:alphaModFix/>
                  </a:blip>
                  <a:stretch>
                    <a:fillRect b="0" l="0" r="0" t="0"/>
                  </a:stretch>
                </a:blipFill>
                <a:ln>
                  <a:noFill/>
                </a:ln>
              </p:spPr>
            </p:sp>
            <p:sp>
              <p:nvSpPr>
                <p:cNvPr id="255" name="Google Shape;255;p28"/>
                <p:cNvSpPr txBox="1"/>
                <p:nvPr/>
              </p:nvSpPr>
              <p:spPr>
                <a:xfrm>
                  <a:off x="3079957" y="4211414"/>
                  <a:ext cx="1461900" cy="1190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marR="0" rtl="0" algn="ctr">
                    <a:lnSpc>
                      <a:spcPct val="119994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7732">
                      <a:solidFill>
                        <a:srgbClr val="457948"/>
                      </a:solidFill>
                      <a:latin typeface="Luckiest Guy"/>
                      <a:ea typeface="Luckiest Guy"/>
                      <a:cs typeface="Luckiest Guy"/>
                      <a:sym typeface="Luckiest Guy"/>
                    </a:rPr>
                    <a:t>04</a:t>
                  </a:r>
                  <a:endParaRPr/>
                </a:p>
              </p:txBody>
            </p:sp>
          </p:grpSp>
        </p:grpSp>
        <p:grpSp>
          <p:nvGrpSpPr>
            <p:cNvPr id="256" name="Google Shape;256;p28"/>
            <p:cNvGrpSpPr/>
            <p:nvPr/>
          </p:nvGrpSpPr>
          <p:grpSpPr>
            <a:xfrm>
              <a:off x="7244057" y="3355095"/>
              <a:ext cx="2230500" cy="2924861"/>
              <a:chOff x="5963307" y="3357220"/>
              <a:chExt cx="2230500" cy="2924861"/>
            </a:xfrm>
          </p:grpSpPr>
          <p:sp>
            <p:nvSpPr>
              <p:cNvPr id="257" name="Google Shape;257;p28"/>
              <p:cNvSpPr txBox="1"/>
              <p:nvPr/>
            </p:nvSpPr>
            <p:spPr>
              <a:xfrm>
                <a:off x="5963307" y="5820382"/>
                <a:ext cx="22305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000">
                    <a:latin typeface="Fira Sans"/>
                    <a:ea typeface="Fira Sans"/>
                    <a:cs typeface="Fira Sans"/>
                    <a:sym typeface="Fira Sans"/>
                  </a:rPr>
                  <a:t>Task Flows</a:t>
                </a:r>
                <a:endParaRPr/>
              </a:p>
            </p:txBody>
          </p:sp>
          <p:grpSp>
            <p:nvGrpSpPr>
              <p:cNvPr id="258" name="Google Shape;258;p28"/>
              <p:cNvGrpSpPr/>
              <p:nvPr/>
            </p:nvGrpSpPr>
            <p:grpSpPr>
              <a:xfrm>
                <a:off x="6094023" y="3357220"/>
                <a:ext cx="2091729" cy="2270224"/>
                <a:chOff x="6094023" y="3357220"/>
                <a:chExt cx="2091729" cy="2270224"/>
              </a:xfrm>
            </p:grpSpPr>
            <p:sp>
              <p:nvSpPr>
                <p:cNvPr id="259" name="Google Shape;259;p28"/>
                <p:cNvSpPr/>
                <p:nvPr/>
              </p:nvSpPr>
              <p:spPr>
                <a:xfrm rot="293221">
                  <a:off x="6180942" y="3435042"/>
                  <a:ext cx="1917890" cy="2114582"/>
                </a:xfrm>
                <a:custGeom>
                  <a:rect b="b" l="l" r="r" t="t"/>
                  <a:pathLst>
                    <a:path extrusionOk="0" h="3144533" w="2841514">
                      <a:moveTo>
                        <a:pt x="0" y="0"/>
                      </a:moveTo>
                      <a:lnTo>
                        <a:pt x="2841515" y="0"/>
                      </a:lnTo>
                      <a:lnTo>
                        <a:pt x="2841515" y="3144534"/>
                      </a:lnTo>
                      <a:lnTo>
                        <a:pt x="0" y="31445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1">
                  <a:blip r:embed="rId6">
                    <a:alphaModFix/>
                  </a:blip>
                  <a:stretch>
                    <a:fillRect b="0" l="0" r="0" t="0"/>
                  </a:stretch>
                </a:blipFill>
                <a:ln>
                  <a:noFill/>
                </a:ln>
              </p:spPr>
            </p:sp>
            <p:sp>
              <p:nvSpPr>
                <p:cNvPr id="260" name="Google Shape;260;p28"/>
                <p:cNvSpPr txBox="1"/>
                <p:nvPr/>
              </p:nvSpPr>
              <p:spPr>
                <a:xfrm>
                  <a:off x="6360473" y="4211414"/>
                  <a:ext cx="1461900" cy="1190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marR="0" rtl="0" algn="ctr">
                    <a:lnSpc>
                      <a:spcPct val="119994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i="0" lang="en-US" sz="7732" u="none" cap="none" strike="noStrike">
                      <a:solidFill>
                        <a:srgbClr val="457948"/>
                      </a:solidFill>
                      <a:latin typeface="Luckiest Guy"/>
                      <a:ea typeface="Luckiest Guy"/>
                      <a:cs typeface="Luckiest Guy"/>
                      <a:sym typeface="Luckiest Guy"/>
                    </a:rPr>
                    <a:t>0</a:t>
                  </a:r>
                  <a:r>
                    <a:rPr b="1" lang="en-US" sz="7732">
                      <a:solidFill>
                        <a:srgbClr val="457948"/>
                      </a:solidFill>
                      <a:latin typeface="Luckiest Guy"/>
                      <a:ea typeface="Luckiest Guy"/>
                      <a:cs typeface="Luckiest Guy"/>
                      <a:sym typeface="Luckiest Guy"/>
                    </a:rPr>
                    <a:t>5</a:t>
                  </a:r>
                  <a:endParaRPr/>
                </a:p>
              </p:txBody>
            </p:sp>
          </p:grpSp>
        </p:grpSp>
        <p:grpSp>
          <p:nvGrpSpPr>
            <p:cNvPr id="261" name="Google Shape;261;p28"/>
            <p:cNvGrpSpPr/>
            <p:nvPr/>
          </p:nvGrpSpPr>
          <p:grpSpPr>
            <a:xfrm>
              <a:off x="9474625" y="3480233"/>
              <a:ext cx="7183200" cy="2772392"/>
              <a:chOff x="8603738" y="3509695"/>
              <a:chExt cx="7183200" cy="2772392"/>
            </a:xfrm>
          </p:grpSpPr>
          <p:sp>
            <p:nvSpPr>
              <p:cNvPr id="262" name="Google Shape;262;p28"/>
              <p:cNvSpPr txBox="1"/>
              <p:nvPr/>
            </p:nvSpPr>
            <p:spPr>
              <a:xfrm>
                <a:off x="8603738" y="5820388"/>
                <a:ext cx="71832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000">
                    <a:latin typeface="Fira Sans"/>
                    <a:ea typeface="Fira Sans"/>
                    <a:cs typeface="Fira Sans"/>
                    <a:sym typeface="Fira Sans"/>
                  </a:rPr>
                  <a:t>Prototype Implementation</a:t>
                </a:r>
                <a:endParaRPr/>
              </a:p>
            </p:txBody>
          </p:sp>
          <p:grpSp>
            <p:nvGrpSpPr>
              <p:cNvPr id="263" name="Google Shape;263;p28"/>
              <p:cNvGrpSpPr/>
              <p:nvPr/>
            </p:nvGrpSpPr>
            <p:grpSpPr>
              <a:xfrm>
                <a:off x="10839261" y="3509695"/>
                <a:ext cx="1918022" cy="2114698"/>
                <a:chOff x="9552461" y="3432445"/>
                <a:chExt cx="1918022" cy="2114698"/>
              </a:xfrm>
            </p:grpSpPr>
            <p:sp>
              <p:nvSpPr>
                <p:cNvPr id="264" name="Google Shape;264;p28"/>
                <p:cNvSpPr/>
                <p:nvPr/>
              </p:nvSpPr>
              <p:spPr>
                <a:xfrm>
                  <a:off x="9552461" y="3432445"/>
                  <a:ext cx="1918022" cy="2114698"/>
                </a:xfrm>
                <a:custGeom>
                  <a:rect b="b" l="l" r="r" t="t"/>
                  <a:pathLst>
                    <a:path extrusionOk="0" h="3144533" w="2841514">
                      <a:moveTo>
                        <a:pt x="0" y="0"/>
                      </a:moveTo>
                      <a:lnTo>
                        <a:pt x="2841515" y="0"/>
                      </a:lnTo>
                      <a:lnTo>
                        <a:pt x="2841515" y="3144533"/>
                      </a:lnTo>
                      <a:lnTo>
                        <a:pt x="0" y="31445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1">
                  <a:blip r:embed="rId7">
                    <a:alphaModFix/>
                  </a:blip>
                  <a:stretch>
                    <a:fillRect b="0" l="0" r="0" t="0"/>
                  </a:stretch>
                </a:blipFill>
                <a:ln>
                  <a:noFill/>
                </a:ln>
              </p:spPr>
            </p:sp>
            <p:sp>
              <p:nvSpPr>
                <p:cNvPr id="265" name="Google Shape;265;p28"/>
                <p:cNvSpPr txBox="1"/>
                <p:nvPr/>
              </p:nvSpPr>
              <p:spPr>
                <a:xfrm>
                  <a:off x="9780064" y="4211414"/>
                  <a:ext cx="1461900" cy="1190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marR="0" rtl="0" algn="ctr">
                    <a:lnSpc>
                      <a:spcPct val="119994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i="0" lang="en-US" sz="7732" u="none" cap="none" strike="noStrike">
                      <a:solidFill>
                        <a:srgbClr val="457948"/>
                      </a:solidFill>
                      <a:latin typeface="Luckiest Guy"/>
                      <a:ea typeface="Luckiest Guy"/>
                      <a:cs typeface="Luckiest Guy"/>
                      <a:sym typeface="Luckiest Guy"/>
                    </a:rPr>
                    <a:t>0</a:t>
                  </a:r>
                  <a:r>
                    <a:rPr b="1" lang="en-US" sz="7732">
                      <a:solidFill>
                        <a:srgbClr val="457948"/>
                      </a:solidFill>
                      <a:latin typeface="Luckiest Guy"/>
                      <a:ea typeface="Luckiest Guy"/>
                      <a:cs typeface="Luckiest Guy"/>
                      <a:sym typeface="Luckiest Guy"/>
                    </a:rPr>
                    <a:t>6</a:t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oogle Shape;270;p29"/>
          <p:cNvGrpSpPr/>
          <p:nvPr/>
        </p:nvGrpSpPr>
        <p:grpSpPr>
          <a:xfrm rot="-5400000">
            <a:off x="14002492" y="3510037"/>
            <a:ext cx="8848052" cy="3266924"/>
            <a:chOff x="0" y="-47625"/>
            <a:chExt cx="2330351" cy="860425"/>
          </a:xfrm>
        </p:grpSpPr>
        <p:sp>
          <p:nvSpPr>
            <p:cNvPr id="271" name="Google Shape;271;p29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3" name="Google Shape;273;p29"/>
          <p:cNvSpPr/>
          <p:nvPr/>
        </p:nvSpPr>
        <p:spPr>
          <a:xfrm>
            <a:off x="16358896" y="1774693"/>
            <a:ext cx="1629358" cy="1059841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9"/>
          <p:cNvSpPr/>
          <p:nvPr/>
        </p:nvSpPr>
        <p:spPr>
          <a:xfrm>
            <a:off x="16358896" y="3317700"/>
            <a:ext cx="1629358" cy="1059841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9"/>
          <p:cNvSpPr/>
          <p:nvPr/>
        </p:nvSpPr>
        <p:spPr>
          <a:xfrm>
            <a:off x="16358896" y="4860707"/>
            <a:ext cx="1629358" cy="1059841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6" name="Google Shape;276;p29"/>
          <p:cNvGrpSpPr/>
          <p:nvPr/>
        </p:nvGrpSpPr>
        <p:grpSpPr>
          <a:xfrm>
            <a:off x="395235" y="389963"/>
            <a:ext cx="17015920" cy="9326247"/>
            <a:chOff x="0" y="-241102"/>
            <a:chExt cx="22687894" cy="12434997"/>
          </a:xfrm>
        </p:grpSpPr>
        <p:sp>
          <p:nvSpPr>
            <p:cNvPr id="277" name="Google Shape;277;p29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92"/>
              </a:stretch>
            </a:blipFill>
            <a:ln>
              <a:noFill/>
            </a:ln>
          </p:spPr>
        </p:sp>
        <p:grpSp>
          <p:nvGrpSpPr>
            <p:cNvPr id="278" name="Google Shape;278;p29"/>
            <p:cNvGrpSpPr/>
            <p:nvPr/>
          </p:nvGrpSpPr>
          <p:grpSpPr>
            <a:xfrm>
              <a:off x="1455604" y="-241102"/>
              <a:ext cx="21232290" cy="12434997"/>
              <a:chOff x="0" y="-47625"/>
              <a:chExt cx="4194033" cy="2456296"/>
            </a:xfrm>
          </p:grpSpPr>
          <p:sp>
            <p:nvSpPr>
              <p:cNvPr id="279" name="Google Shape;279;p29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29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81" name="Google Shape;281;p29"/>
          <p:cNvSpPr txBox="1"/>
          <p:nvPr/>
        </p:nvSpPr>
        <p:spPr>
          <a:xfrm>
            <a:off x="4078596" y="4888693"/>
            <a:ext cx="10597500" cy="16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763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Values</a:t>
            </a:r>
            <a:endParaRPr/>
          </a:p>
        </p:txBody>
      </p:sp>
      <p:sp>
        <p:nvSpPr>
          <p:cNvPr id="282" name="Google Shape;282;p29"/>
          <p:cNvSpPr/>
          <p:nvPr/>
        </p:nvSpPr>
        <p:spPr>
          <a:xfrm rot="-442188">
            <a:off x="7217644" y="1261875"/>
            <a:ext cx="3852711" cy="3371122"/>
          </a:xfrm>
          <a:custGeom>
            <a:rect b="b" l="l" r="r" t="t"/>
            <a:pathLst>
              <a:path extrusionOk="0" h="3371122" w="3852711">
                <a:moveTo>
                  <a:pt x="0" y="0"/>
                </a:moveTo>
                <a:lnTo>
                  <a:pt x="3852712" y="0"/>
                </a:lnTo>
                <a:lnTo>
                  <a:pt x="3852712" y="3371122"/>
                </a:lnTo>
                <a:lnTo>
                  <a:pt x="0" y="3371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3" name="Google Shape;283;p29"/>
          <p:cNvSpPr/>
          <p:nvPr/>
        </p:nvSpPr>
        <p:spPr>
          <a:xfrm flipH="1">
            <a:off x="2019643" y="6285689"/>
            <a:ext cx="3819943" cy="2972611"/>
          </a:xfrm>
          <a:custGeom>
            <a:rect b="b" l="l" r="r" t="t"/>
            <a:pathLst>
              <a:path extrusionOk="0" h="2972611" w="3819943">
                <a:moveTo>
                  <a:pt x="3819943" y="0"/>
                </a:moveTo>
                <a:lnTo>
                  <a:pt x="0" y="0"/>
                </a:lnTo>
                <a:lnTo>
                  <a:pt x="0" y="2972611"/>
                </a:lnTo>
                <a:lnTo>
                  <a:pt x="3819943" y="2972611"/>
                </a:lnTo>
                <a:lnTo>
                  <a:pt x="3819943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4" name="Google Shape;284;p29"/>
          <p:cNvSpPr/>
          <p:nvPr/>
        </p:nvSpPr>
        <p:spPr>
          <a:xfrm>
            <a:off x="13585570" y="6937821"/>
            <a:ext cx="2181179" cy="1851276"/>
          </a:xfrm>
          <a:custGeom>
            <a:rect b="b" l="l" r="r" t="t"/>
            <a:pathLst>
              <a:path extrusionOk="0" h="1851276" w="2181179">
                <a:moveTo>
                  <a:pt x="0" y="0"/>
                </a:moveTo>
                <a:lnTo>
                  <a:pt x="2181179" y="0"/>
                </a:lnTo>
                <a:lnTo>
                  <a:pt x="2181179" y="1851276"/>
                </a:lnTo>
                <a:lnTo>
                  <a:pt x="0" y="18512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5" name="Google Shape;285;p29"/>
          <p:cNvSpPr/>
          <p:nvPr/>
        </p:nvSpPr>
        <p:spPr>
          <a:xfrm>
            <a:off x="2543521" y="1701522"/>
            <a:ext cx="2304704" cy="2602848"/>
          </a:xfrm>
          <a:custGeom>
            <a:rect b="b" l="l" r="r" t="t"/>
            <a:pathLst>
              <a:path extrusionOk="0" h="2602848" w="2304704">
                <a:moveTo>
                  <a:pt x="0" y="0"/>
                </a:moveTo>
                <a:lnTo>
                  <a:pt x="2304703" y="0"/>
                </a:lnTo>
                <a:lnTo>
                  <a:pt x="2304703" y="2602848"/>
                </a:lnTo>
                <a:lnTo>
                  <a:pt x="0" y="26028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6" name="Google Shape;286;p29"/>
          <p:cNvSpPr/>
          <p:nvPr/>
        </p:nvSpPr>
        <p:spPr>
          <a:xfrm rot="1179479">
            <a:off x="13809313" y="1897438"/>
            <a:ext cx="1590478" cy="2457200"/>
          </a:xfrm>
          <a:custGeom>
            <a:rect b="b" l="l" r="r" t="t"/>
            <a:pathLst>
              <a:path extrusionOk="0" h="2457200" w="1590478">
                <a:moveTo>
                  <a:pt x="0" y="0"/>
                </a:moveTo>
                <a:lnTo>
                  <a:pt x="1590478" y="0"/>
                </a:lnTo>
                <a:lnTo>
                  <a:pt x="1590478" y="2457200"/>
                </a:lnTo>
                <a:lnTo>
                  <a:pt x="0" y="2457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7" name="Google Shape;287;p29"/>
          <p:cNvSpPr txBox="1"/>
          <p:nvPr/>
        </p:nvSpPr>
        <p:spPr>
          <a:xfrm rot="-442226">
            <a:off x="7838229" y="2123310"/>
            <a:ext cx="2527988" cy="1770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858" u="none" cap="none" strike="noStrike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01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30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293" name="Google Shape;293;p30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30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5" name="Google Shape;295;p30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0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0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8" name="Google Shape;298;p30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299" name="Google Shape;299;p30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300" name="Google Shape;300;p30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301" name="Google Shape;301;p30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30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03" name="Google Shape;303;p30"/>
          <p:cNvSpPr txBox="1"/>
          <p:nvPr/>
        </p:nvSpPr>
        <p:spPr>
          <a:xfrm>
            <a:off x="1693164" y="1626106"/>
            <a:ext cx="14901600" cy="10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We Intend to Encode</a:t>
            </a:r>
            <a:endParaRPr/>
          </a:p>
        </p:txBody>
      </p:sp>
      <p:grpSp>
        <p:nvGrpSpPr>
          <p:cNvPr id="304" name="Google Shape;304;p30"/>
          <p:cNvGrpSpPr/>
          <p:nvPr/>
        </p:nvGrpSpPr>
        <p:grpSpPr>
          <a:xfrm>
            <a:off x="2090350" y="3317700"/>
            <a:ext cx="4267934" cy="5055959"/>
            <a:chOff x="2400450" y="3317700"/>
            <a:chExt cx="4267934" cy="5055959"/>
          </a:xfrm>
        </p:grpSpPr>
        <p:sp>
          <p:nvSpPr>
            <p:cNvPr id="305" name="Google Shape;305;p30"/>
            <p:cNvSpPr/>
            <p:nvPr/>
          </p:nvSpPr>
          <p:spPr>
            <a:xfrm>
              <a:off x="2400450" y="3317700"/>
              <a:ext cx="4267934" cy="5055959"/>
            </a:xfrm>
            <a:custGeom>
              <a:rect b="b" l="l" r="r" t="t"/>
              <a:pathLst>
                <a:path extrusionOk="0" h="814492" w="775988">
                  <a:moveTo>
                    <a:pt x="0" y="0"/>
                  </a:moveTo>
                  <a:lnTo>
                    <a:pt x="775988" y="0"/>
                  </a:lnTo>
                  <a:lnTo>
                    <a:pt x="775988" y="814491"/>
                  </a:lnTo>
                  <a:lnTo>
                    <a:pt x="0" y="81449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6" name="Google Shape;306;p30"/>
            <p:cNvSpPr txBox="1"/>
            <p:nvPr/>
          </p:nvSpPr>
          <p:spPr>
            <a:xfrm>
              <a:off x="3278350" y="4078413"/>
              <a:ext cx="3078900" cy="39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latin typeface="Fira Sans"/>
                  <a:ea typeface="Fira Sans"/>
                  <a:cs typeface="Fira Sans"/>
                  <a:sym typeface="Fira Sans"/>
                </a:rPr>
                <a:t>Easy but nonaddictive.</a:t>
              </a:r>
              <a:endParaRPr b="1" sz="3000">
                <a:latin typeface="Fira Sans"/>
                <a:ea typeface="Fira Sans"/>
                <a:cs typeface="Fira Sans"/>
                <a:sym typeface="Fira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Spur should encourage you to get off your phone, not spend more time on it. </a:t>
              </a:r>
              <a:endParaRPr sz="3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307" name="Google Shape;307;p30"/>
          <p:cNvGrpSpPr/>
          <p:nvPr/>
        </p:nvGrpSpPr>
        <p:grpSpPr>
          <a:xfrm>
            <a:off x="6918100" y="3317700"/>
            <a:ext cx="4267934" cy="5055959"/>
            <a:chOff x="7516175" y="3317700"/>
            <a:chExt cx="4267934" cy="5055959"/>
          </a:xfrm>
        </p:grpSpPr>
        <p:sp>
          <p:nvSpPr>
            <p:cNvPr id="308" name="Google Shape;308;p30"/>
            <p:cNvSpPr/>
            <p:nvPr/>
          </p:nvSpPr>
          <p:spPr>
            <a:xfrm>
              <a:off x="7516175" y="3317700"/>
              <a:ext cx="4267934" cy="5055959"/>
            </a:xfrm>
            <a:custGeom>
              <a:rect b="b" l="l" r="r" t="t"/>
              <a:pathLst>
                <a:path extrusionOk="0" h="814492" w="775988">
                  <a:moveTo>
                    <a:pt x="0" y="0"/>
                  </a:moveTo>
                  <a:lnTo>
                    <a:pt x="775988" y="0"/>
                  </a:lnTo>
                  <a:lnTo>
                    <a:pt x="775988" y="814491"/>
                  </a:lnTo>
                  <a:lnTo>
                    <a:pt x="0" y="81449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9" name="Google Shape;309;p30"/>
            <p:cNvSpPr txBox="1"/>
            <p:nvPr/>
          </p:nvSpPr>
          <p:spPr>
            <a:xfrm>
              <a:off x="8394075" y="4078413"/>
              <a:ext cx="3078900" cy="39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latin typeface="Fira Sans"/>
                  <a:ea typeface="Fira Sans"/>
                  <a:cs typeface="Fira Sans"/>
                  <a:sym typeface="Fira Sans"/>
                </a:rPr>
                <a:t>Connection.</a:t>
              </a:r>
              <a:endParaRPr b="1" sz="3000">
                <a:latin typeface="Fira Sans"/>
                <a:ea typeface="Fira Sans"/>
                <a:cs typeface="Fira Sans"/>
                <a:sym typeface="Fira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Spur should encourage in-person human connection. </a:t>
              </a:r>
              <a:endParaRPr sz="3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310" name="Google Shape;310;p30"/>
          <p:cNvGrpSpPr/>
          <p:nvPr/>
        </p:nvGrpSpPr>
        <p:grpSpPr>
          <a:xfrm>
            <a:off x="11745850" y="3317700"/>
            <a:ext cx="4267934" cy="5055959"/>
            <a:chOff x="7516175" y="3317700"/>
            <a:chExt cx="4267934" cy="5055959"/>
          </a:xfrm>
        </p:grpSpPr>
        <p:sp>
          <p:nvSpPr>
            <p:cNvPr id="311" name="Google Shape;311;p30"/>
            <p:cNvSpPr/>
            <p:nvPr/>
          </p:nvSpPr>
          <p:spPr>
            <a:xfrm>
              <a:off x="7516175" y="3317700"/>
              <a:ext cx="4267934" cy="5055959"/>
            </a:xfrm>
            <a:custGeom>
              <a:rect b="b" l="l" r="r" t="t"/>
              <a:pathLst>
                <a:path extrusionOk="0" h="814492" w="775988">
                  <a:moveTo>
                    <a:pt x="0" y="0"/>
                  </a:moveTo>
                  <a:lnTo>
                    <a:pt x="775988" y="0"/>
                  </a:lnTo>
                  <a:lnTo>
                    <a:pt x="775988" y="814491"/>
                  </a:lnTo>
                  <a:lnTo>
                    <a:pt x="0" y="81449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2" name="Google Shape;312;p30"/>
            <p:cNvSpPr txBox="1"/>
            <p:nvPr/>
          </p:nvSpPr>
          <p:spPr>
            <a:xfrm>
              <a:off x="8394075" y="4078413"/>
              <a:ext cx="3078900" cy="39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latin typeface="Fira Sans"/>
                  <a:ea typeface="Fira Sans"/>
                  <a:cs typeface="Fira Sans"/>
                  <a:sym typeface="Fira Sans"/>
                </a:rPr>
                <a:t>Real-life living.</a:t>
              </a:r>
              <a:endParaRPr b="1" sz="3000">
                <a:latin typeface="Fira Sans"/>
                <a:ea typeface="Fira Sans"/>
                <a:cs typeface="Fira Sans"/>
                <a:sym typeface="Fira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Spur believes time is best spent in the real world. </a:t>
              </a:r>
              <a:endParaRPr sz="3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31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318" name="Google Shape;318;p31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31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0" name="Google Shape;320;p31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1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1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3" name="Google Shape;323;p31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324" name="Google Shape;324;p31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325" name="Google Shape;325;p31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326" name="Google Shape;326;p31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31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28" name="Google Shape;328;p31"/>
          <p:cNvSpPr txBox="1"/>
          <p:nvPr/>
        </p:nvSpPr>
        <p:spPr>
          <a:xfrm>
            <a:off x="1693164" y="1626106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Features from Values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grpSp>
        <p:nvGrpSpPr>
          <p:cNvPr id="329" name="Google Shape;329;p31"/>
          <p:cNvGrpSpPr/>
          <p:nvPr/>
        </p:nvGrpSpPr>
        <p:grpSpPr>
          <a:xfrm>
            <a:off x="2090350" y="3317700"/>
            <a:ext cx="4267934" cy="5055959"/>
            <a:chOff x="2400450" y="3317700"/>
            <a:chExt cx="4267934" cy="5055959"/>
          </a:xfrm>
        </p:grpSpPr>
        <p:sp>
          <p:nvSpPr>
            <p:cNvPr id="330" name="Google Shape;330;p31"/>
            <p:cNvSpPr/>
            <p:nvPr/>
          </p:nvSpPr>
          <p:spPr>
            <a:xfrm>
              <a:off x="2400450" y="3317700"/>
              <a:ext cx="4267934" cy="5055959"/>
            </a:xfrm>
            <a:custGeom>
              <a:rect b="b" l="l" r="r" t="t"/>
              <a:pathLst>
                <a:path extrusionOk="0" h="814492" w="775988">
                  <a:moveTo>
                    <a:pt x="0" y="0"/>
                  </a:moveTo>
                  <a:lnTo>
                    <a:pt x="775988" y="0"/>
                  </a:lnTo>
                  <a:lnTo>
                    <a:pt x="775988" y="814491"/>
                  </a:lnTo>
                  <a:lnTo>
                    <a:pt x="0" y="81449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1" name="Google Shape;331;p31"/>
            <p:cNvSpPr txBox="1"/>
            <p:nvPr/>
          </p:nvSpPr>
          <p:spPr>
            <a:xfrm>
              <a:off x="3278350" y="4078425"/>
              <a:ext cx="3266700" cy="39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latin typeface="Fira Sans"/>
                  <a:ea typeface="Fira Sans"/>
                  <a:cs typeface="Fira Sans"/>
                  <a:sym typeface="Fira Sans"/>
                </a:rPr>
                <a:t>Easy but nonaddictive.</a:t>
              </a:r>
              <a:endParaRPr b="1" sz="3000">
                <a:latin typeface="Fira Sans"/>
                <a:ea typeface="Fira Sans"/>
                <a:cs typeface="Fira Sans"/>
                <a:sym typeface="Fira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Swiping mechanic for low activation energy, but no infinite swiping (limited options).</a:t>
              </a:r>
              <a:endParaRPr sz="3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332" name="Google Shape;332;p31"/>
          <p:cNvGrpSpPr/>
          <p:nvPr/>
        </p:nvGrpSpPr>
        <p:grpSpPr>
          <a:xfrm>
            <a:off x="6918100" y="3317700"/>
            <a:ext cx="4267934" cy="5055959"/>
            <a:chOff x="7516175" y="3317700"/>
            <a:chExt cx="4267934" cy="5055959"/>
          </a:xfrm>
        </p:grpSpPr>
        <p:sp>
          <p:nvSpPr>
            <p:cNvPr id="333" name="Google Shape;333;p31"/>
            <p:cNvSpPr/>
            <p:nvPr/>
          </p:nvSpPr>
          <p:spPr>
            <a:xfrm>
              <a:off x="7516175" y="3317700"/>
              <a:ext cx="4267934" cy="5055959"/>
            </a:xfrm>
            <a:custGeom>
              <a:rect b="b" l="l" r="r" t="t"/>
              <a:pathLst>
                <a:path extrusionOk="0" h="814492" w="775988">
                  <a:moveTo>
                    <a:pt x="0" y="0"/>
                  </a:moveTo>
                  <a:lnTo>
                    <a:pt x="775988" y="0"/>
                  </a:lnTo>
                  <a:lnTo>
                    <a:pt x="775988" y="814491"/>
                  </a:lnTo>
                  <a:lnTo>
                    <a:pt x="0" y="81449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4" name="Google Shape;334;p31"/>
            <p:cNvSpPr txBox="1"/>
            <p:nvPr/>
          </p:nvSpPr>
          <p:spPr>
            <a:xfrm>
              <a:off x="8394075" y="4078413"/>
              <a:ext cx="3078900" cy="39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latin typeface="Fira Sans"/>
                  <a:ea typeface="Fira Sans"/>
                  <a:cs typeface="Fira Sans"/>
                  <a:sym typeface="Fira Sans"/>
                </a:rPr>
                <a:t>Connection.</a:t>
              </a:r>
              <a:endParaRPr b="1" sz="3000">
                <a:latin typeface="Fira Sans"/>
                <a:ea typeface="Fira Sans"/>
                <a:cs typeface="Fira Sans"/>
                <a:sym typeface="Fira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Inviting friends to do activities, and showing which friends are interested in the same activities as you. </a:t>
              </a:r>
              <a:endParaRPr sz="3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335" name="Google Shape;335;p31"/>
          <p:cNvGrpSpPr/>
          <p:nvPr/>
        </p:nvGrpSpPr>
        <p:grpSpPr>
          <a:xfrm>
            <a:off x="11745850" y="3317700"/>
            <a:ext cx="4267934" cy="5055959"/>
            <a:chOff x="7516175" y="3317700"/>
            <a:chExt cx="4267934" cy="5055959"/>
          </a:xfrm>
        </p:grpSpPr>
        <p:sp>
          <p:nvSpPr>
            <p:cNvPr id="336" name="Google Shape;336;p31"/>
            <p:cNvSpPr/>
            <p:nvPr/>
          </p:nvSpPr>
          <p:spPr>
            <a:xfrm>
              <a:off x="7516175" y="3317700"/>
              <a:ext cx="4267934" cy="5055959"/>
            </a:xfrm>
            <a:custGeom>
              <a:rect b="b" l="l" r="r" t="t"/>
              <a:pathLst>
                <a:path extrusionOk="0" h="814492" w="775988">
                  <a:moveTo>
                    <a:pt x="0" y="0"/>
                  </a:moveTo>
                  <a:lnTo>
                    <a:pt x="775988" y="0"/>
                  </a:lnTo>
                  <a:lnTo>
                    <a:pt x="775988" y="814491"/>
                  </a:lnTo>
                  <a:lnTo>
                    <a:pt x="0" y="81449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7" name="Google Shape;337;p31"/>
            <p:cNvSpPr txBox="1"/>
            <p:nvPr/>
          </p:nvSpPr>
          <p:spPr>
            <a:xfrm>
              <a:off x="8394075" y="4078413"/>
              <a:ext cx="3078900" cy="39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latin typeface="Fira Sans"/>
                  <a:ea typeface="Fira Sans"/>
                  <a:cs typeface="Fira Sans"/>
                  <a:sym typeface="Fira Sans"/>
                </a:rPr>
                <a:t>Real-life living.</a:t>
              </a:r>
              <a:endParaRPr b="1" sz="3000">
                <a:latin typeface="Fira Sans"/>
                <a:ea typeface="Fira Sans"/>
                <a:cs typeface="Fira Sans"/>
                <a:sym typeface="Fira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Only show activities that don't require a personal screen (i.e. no gaming, video-watching). </a:t>
              </a:r>
              <a:endParaRPr sz="3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32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343" name="Google Shape;343;p32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32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32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32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2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8" name="Google Shape;348;p32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349" name="Google Shape;349;p32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350" name="Google Shape;350;p32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351" name="Google Shape;351;p32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" name="Google Shape;352;p32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53" name="Google Shape;353;p32"/>
          <p:cNvSpPr txBox="1"/>
          <p:nvPr/>
        </p:nvSpPr>
        <p:spPr>
          <a:xfrm>
            <a:off x="1693164" y="1626106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Value tensions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grpSp>
        <p:nvGrpSpPr>
          <p:cNvPr id="354" name="Google Shape;354;p32"/>
          <p:cNvGrpSpPr/>
          <p:nvPr/>
        </p:nvGrpSpPr>
        <p:grpSpPr>
          <a:xfrm>
            <a:off x="2090350" y="3317700"/>
            <a:ext cx="4267934" cy="5055959"/>
            <a:chOff x="2400450" y="3317700"/>
            <a:chExt cx="4267934" cy="5055959"/>
          </a:xfrm>
        </p:grpSpPr>
        <p:sp>
          <p:nvSpPr>
            <p:cNvPr id="355" name="Google Shape;355;p32"/>
            <p:cNvSpPr/>
            <p:nvPr/>
          </p:nvSpPr>
          <p:spPr>
            <a:xfrm>
              <a:off x="2400450" y="3317700"/>
              <a:ext cx="4267934" cy="5055959"/>
            </a:xfrm>
            <a:custGeom>
              <a:rect b="b" l="l" r="r" t="t"/>
              <a:pathLst>
                <a:path extrusionOk="0" h="814492" w="775988">
                  <a:moveTo>
                    <a:pt x="0" y="0"/>
                  </a:moveTo>
                  <a:lnTo>
                    <a:pt x="775988" y="0"/>
                  </a:lnTo>
                  <a:lnTo>
                    <a:pt x="775988" y="814491"/>
                  </a:lnTo>
                  <a:lnTo>
                    <a:pt x="0" y="81449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6" name="Google Shape;356;p32"/>
            <p:cNvSpPr txBox="1"/>
            <p:nvPr/>
          </p:nvSpPr>
          <p:spPr>
            <a:xfrm>
              <a:off x="3278350" y="4078413"/>
              <a:ext cx="3078900" cy="39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latin typeface="Fira Sans"/>
                  <a:ea typeface="Fira Sans"/>
                  <a:cs typeface="Fira Sans"/>
                  <a:sym typeface="Fira Sans"/>
                </a:rPr>
                <a:t>Easy but nonaddictive.</a:t>
              </a:r>
              <a:endParaRPr b="1" sz="3000">
                <a:latin typeface="Fira Sans"/>
                <a:ea typeface="Fira Sans"/>
                <a:cs typeface="Fira Sans"/>
                <a:sym typeface="Fira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Ease of use and addiction are intertwined.  </a:t>
              </a: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 </a:t>
              </a:r>
              <a:endParaRPr sz="3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357" name="Google Shape;357;p32"/>
          <p:cNvGrpSpPr/>
          <p:nvPr/>
        </p:nvGrpSpPr>
        <p:grpSpPr>
          <a:xfrm>
            <a:off x="6918100" y="3317700"/>
            <a:ext cx="4267934" cy="5055959"/>
            <a:chOff x="7516175" y="3317700"/>
            <a:chExt cx="4267934" cy="5055959"/>
          </a:xfrm>
        </p:grpSpPr>
        <p:sp>
          <p:nvSpPr>
            <p:cNvPr id="358" name="Google Shape;358;p32"/>
            <p:cNvSpPr/>
            <p:nvPr/>
          </p:nvSpPr>
          <p:spPr>
            <a:xfrm>
              <a:off x="7516175" y="3317700"/>
              <a:ext cx="4267934" cy="5055959"/>
            </a:xfrm>
            <a:custGeom>
              <a:rect b="b" l="l" r="r" t="t"/>
              <a:pathLst>
                <a:path extrusionOk="0" h="814492" w="775988">
                  <a:moveTo>
                    <a:pt x="0" y="0"/>
                  </a:moveTo>
                  <a:lnTo>
                    <a:pt x="775988" y="0"/>
                  </a:lnTo>
                  <a:lnTo>
                    <a:pt x="775988" y="814491"/>
                  </a:lnTo>
                  <a:lnTo>
                    <a:pt x="0" y="81449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9" name="Google Shape;359;p32"/>
            <p:cNvSpPr txBox="1"/>
            <p:nvPr/>
          </p:nvSpPr>
          <p:spPr>
            <a:xfrm>
              <a:off x="8394075" y="4078413"/>
              <a:ext cx="3078900" cy="39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latin typeface="Fira Sans"/>
                  <a:ea typeface="Fira Sans"/>
                  <a:cs typeface="Fira Sans"/>
                  <a:sym typeface="Fira Sans"/>
                </a:rPr>
                <a:t>Connection.</a:t>
              </a:r>
              <a:endParaRPr b="1" sz="3000">
                <a:latin typeface="Fira Sans"/>
                <a:ea typeface="Fira Sans"/>
                <a:cs typeface="Fira Sans"/>
                <a:sym typeface="Fira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Showing someone's interests or when they have free time to other people may invade privacy.</a:t>
              </a:r>
              <a:endParaRPr sz="3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360" name="Google Shape;360;p32"/>
          <p:cNvGrpSpPr/>
          <p:nvPr/>
        </p:nvGrpSpPr>
        <p:grpSpPr>
          <a:xfrm>
            <a:off x="11745850" y="3317700"/>
            <a:ext cx="4267934" cy="5055959"/>
            <a:chOff x="7516175" y="3317700"/>
            <a:chExt cx="4267934" cy="5055959"/>
          </a:xfrm>
        </p:grpSpPr>
        <p:sp>
          <p:nvSpPr>
            <p:cNvPr id="361" name="Google Shape;361;p32"/>
            <p:cNvSpPr/>
            <p:nvPr/>
          </p:nvSpPr>
          <p:spPr>
            <a:xfrm>
              <a:off x="7516175" y="3317700"/>
              <a:ext cx="4267934" cy="5055959"/>
            </a:xfrm>
            <a:custGeom>
              <a:rect b="b" l="l" r="r" t="t"/>
              <a:pathLst>
                <a:path extrusionOk="0" h="814492" w="775988">
                  <a:moveTo>
                    <a:pt x="0" y="0"/>
                  </a:moveTo>
                  <a:lnTo>
                    <a:pt x="775988" y="0"/>
                  </a:lnTo>
                  <a:lnTo>
                    <a:pt x="775988" y="814491"/>
                  </a:lnTo>
                  <a:lnTo>
                    <a:pt x="0" y="81449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62" name="Google Shape;362;p32"/>
            <p:cNvSpPr txBox="1"/>
            <p:nvPr/>
          </p:nvSpPr>
          <p:spPr>
            <a:xfrm>
              <a:off x="8285725" y="4078425"/>
              <a:ext cx="3375000" cy="39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latin typeface="Fira Sans"/>
                  <a:ea typeface="Fira Sans"/>
                  <a:cs typeface="Fira Sans"/>
                  <a:sym typeface="Fira Sans"/>
                </a:rPr>
                <a:t>Real-life living.</a:t>
              </a:r>
              <a:endParaRPr b="1" sz="3000">
                <a:latin typeface="Fira Sans"/>
                <a:ea typeface="Fira Sans"/>
                <a:cs typeface="Fira Sans"/>
                <a:sym typeface="Fira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Should a phone app tell you how to live your life?</a:t>
              </a:r>
              <a:endParaRPr sz="3000">
                <a:latin typeface="Fira Sans"/>
                <a:ea typeface="Fira Sans"/>
                <a:cs typeface="Fira Sans"/>
                <a:sym typeface="Fira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We don't think so, we just provide suggestions to get off your phone.</a:t>
              </a: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 </a:t>
              </a:r>
              <a:endParaRPr sz="3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p33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368" name="Google Shape;368;p33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33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0" name="Google Shape;370;p33"/>
          <p:cNvGrpSpPr/>
          <p:nvPr/>
        </p:nvGrpSpPr>
        <p:grpSpPr>
          <a:xfrm>
            <a:off x="16358896" y="1593866"/>
            <a:ext cx="3085741" cy="3266853"/>
            <a:chOff x="0" y="-47625"/>
            <a:chExt cx="812700" cy="860400"/>
          </a:xfrm>
        </p:grpSpPr>
        <p:sp>
          <p:nvSpPr>
            <p:cNvPr id="371" name="Google Shape;371;p33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70CBE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33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3" name="Google Shape;373;p33"/>
          <p:cNvGrpSpPr/>
          <p:nvPr/>
        </p:nvGrpSpPr>
        <p:grpSpPr>
          <a:xfrm>
            <a:off x="16358896" y="3136873"/>
            <a:ext cx="3085741" cy="3266853"/>
            <a:chOff x="0" y="-47625"/>
            <a:chExt cx="812700" cy="860400"/>
          </a:xfrm>
        </p:grpSpPr>
        <p:sp>
          <p:nvSpPr>
            <p:cNvPr id="374" name="Google Shape;374;p33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C474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33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6" name="Google Shape;376;p33"/>
          <p:cNvGrpSpPr/>
          <p:nvPr/>
        </p:nvGrpSpPr>
        <p:grpSpPr>
          <a:xfrm>
            <a:off x="16358896" y="4679880"/>
            <a:ext cx="3085741" cy="3266853"/>
            <a:chOff x="0" y="-47625"/>
            <a:chExt cx="812700" cy="860400"/>
          </a:xfrm>
        </p:grpSpPr>
        <p:sp>
          <p:nvSpPr>
            <p:cNvPr id="377" name="Google Shape;377;p33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E4C8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33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9" name="Google Shape;379;p33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380" name="Google Shape;380;p33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381" name="Google Shape;381;p33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382" name="Google Shape;382;p33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33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84" name="Google Shape;384;p33"/>
          <p:cNvSpPr/>
          <p:nvPr/>
        </p:nvSpPr>
        <p:spPr>
          <a:xfrm>
            <a:off x="3613747" y="1394814"/>
            <a:ext cx="1635364" cy="1819599"/>
          </a:xfrm>
          <a:custGeom>
            <a:rect b="b" l="l" r="r" t="t"/>
            <a:pathLst>
              <a:path extrusionOk="0" h="1819599" w="1635364">
                <a:moveTo>
                  <a:pt x="0" y="0"/>
                </a:moveTo>
                <a:lnTo>
                  <a:pt x="1635365" y="0"/>
                </a:lnTo>
                <a:lnTo>
                  <a:pt x="1635365" y="1819599"/>
                </a:lnTo>
                <a:lnTo>
                  <a:pt x="0" y="18195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5" name="Google Shape;385;p33"/>
          <p:cNvSpPr/>
          <p:nvPr/>
        </p:nvSpPr>
        <p:spPr>
          <a:xfrm rot="-833831">
            <a:off x="13591614" y="1410442"/>
            <a:ext cx="2055856" cy="2055856"/>
          </a:xfrm>
          <a:custGeom>
            <a:rect b="b" l="l" r="r" t="t"/>
            <a:pathLst>
              <a:path extrusionOk="0"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6" name="Google Shape;386;p33"/>
          <p:cNvSpPr/>
          <p:nvPr/>
        </p:nvSpPr>
        <p:spPr>
          <a:xfrm flipH="1">
            <a:off x="13245958" y="6209040"/>
            <a:ext cx="3450809" cy="3049260"/>
          </a:xfrm>
          <a:custGeom>
            <a:rect b="b" l="l" r="r" t="t"/>
            <a:pathLst>
              <a:path extrusionOk="0" h="3049260" w="3450809">
                <a:moveTo>
                  <a:pt x="3450808" y="0"/>
                </a:moveTo>
                <a:lnTo>
                  <a:pt x="0" y="0"/>
                </a:lnTo>
                <a:lnTo>
                  <a:pt x="0" y="3049260"/>
                </a:lnTo>
                <a:lnTo>
                  <a:pt x="3450808" y="3049260"/>
                </a:lnTo>
                <a:lnTo>
                  <a:pt x="3450808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7" name="Google Shape;387;p33"/>
          <p:cNvSpPr/>
          <p:nvPr/>
        </p:nvSpPr>
        <p:spPr>
          <a:xfrm rot="-439219">
            <a:off x="7216544" y="1263541"/>
            <a:ext cx="3855239" cy="3373334"/>
          </a:xfrm>
          <a:custGeom>
            <a:rect b="b" l="l" r="r" t="t"/>
            <a:pathLst>
              <a:path extrusionOk="0" h="3371122" w="3852711">
                <a:moveTo>
                  <a:pt x="0" y="0"/>
                </a:moveTo>
                <a:lnTo>
                  <a:pt x="3852712" y="0"/>
                </a:lnTo>
                <a:lnTo>
                  <a:pt x="3852712" y="3371122"/>
                </a:lnTo>
                <a:lnTo>
                  <a:pt x="0" y="3371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8" name="Google Shape;388;p33"/>
          <p:cNvSpPr/>
          <p:nvPr/>
        </p:nvSpPr>
        <p:spPr>
          <a:xfrm>
            <a:off x="2577238" y="4073931"/>
            <a:ext cx="2073018" cy="2139137"/>
          </a:xfrm>
          <a:custGeom>
            <a:rect b="b" l="l" r="r" t="t"/>
            <a:pathLst>
              <a:path extrusionOk="0" h="2139137" w="2073018">
                <a:moveTo>
                  <a:pt x="0" y="0"/>
                </a:moveTo>
                <a:lnTo>
                  <a:pt x="2073018" y="0"/>
                </a:lnTo>
                <a:lnTo>
                  <a:pt x="2073018" y="2139138"/>
                </a:lnTo>
                <a:lnTo>
                  <a:pt x="0" y="21391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9" name="Google Shape;389;p33"/>
          <p:cNvSpPr/>
          <p:nvPr/>
        </p:nvSpPr>
        <p:spPr>
          <a:xfrm>
            <a:off x="14168210" y="4124353"/>
            <a:ext cx="1606303" cy="1547892"/>
          </a:xfrm>
          <a:custGeom>
            <a:rect b="b" l="l" r="r" t="t"/>
            <a:pathLst>
              <a:path extrusionOk="0" h="1547892" w="1606303">
                <a:moveTo>
                  <a:pt x="0" y="0"/>
                </a:moveTo>
                <a:lnTo>
                  <a:pt x="1606303" y="0"/>
                </a:lnTo>
                <a:lnTo>
                  <a:pt x="1606303" y="1547892"/>
                </a:lnTo>
                <a:lnTo>
                  <a:pt x="0" y="15478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0" name="Google Shape;390;p33"/>
          <p:cNvSpPr txBox="1"/>
          <p:nvPr/>
        </p:nvSpPr>
        <p:spPr>
          <a:xfrm>
            <a:off x="3845218" y="12182255"/>
            <a:ext cx="10597500" cy="16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763" u="none" cap="none" strike="noStrike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01</a:t>
            </a:r>
            <a:endParaRPr/>
          </a:p>
        </p:txBody>
      </p:sp>
      <p:sp>
        <p:nvSpPr>
          <p:cNvPr id="391" name="Google Shape;391;p33"/>
          <p:cNvSpPr txBox="1"/>
          <p:nvPr/>
        </p:nvSpPr>
        <p:spPr>
          <a:xfrm>
            <a:off x="4078596" y="4888693"/>
            <a:ext cx="10597500" cy="16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763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Tasks</a:t>
            </a:r>
            <a:endParaRPr/>
          </a:p>
        </p:txBody>
      </p:sp>
      <p:sp>
        <p:nvSpPr>
          <p:cNvPr id="392" name="Google Shape;392;p33"/>
          <p:cNvSpPr txBox="1"/>
          <p:nvPr/>
        </p:nvSpPr>
        <p:spPr>
          <a:xfrm rot="-442226">
            <a:off x="7838229" y="2123310"/>
            <a:ext cx="2527988" cy="1770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858" u="none" cap="none" strike="noStrike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0</a:t>
            </a:r>
            <a:r>
              <a:rPr b="1" lang="en-US" sz="11858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2</a:t>
            </a:r>
            <a:endParaRPr/>
          </a:p>
        </p:txBody>
      </p:sp>
      <p:sp>
        <p:nvSpPr>
          <p:cNvPr id="393" name="Google Shape;393;p33"/>
          <p:cNvSpPr/>
          <p:nvPr/>
        </p:nvSpPr>
        <p:spPr>
          <a:xfrm rot="-1919114">
            <a:off x="2510229" y="7799447"/>
            <a:ext cx="2964291" cy="335858"/>
          </a:xfrm>
          <a:custGeom>
            <a:rect b="b" l="l" r="r" t="t"/>
            <a:pathLst>
              <a:path extrusionOk="0" h="336000" w="1311221">
                <a:moveTo>
                  <a:pt x="0" y="0"/>
                </a:moveTo>
                <a:lnTo>
                  <a:pt x="1311220" y="0"/>
                </a:lnTo>
                <a:lnTo>
                  <a:pt x="1311220" y="336000"/>
                </a:lnTo>
                <a:lnTo>
                  <a:pt x="0" y="33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oogle Shape;398;p34"/>
          <p:cNvGrpSpPr/>
          <p:nvPr/>
        </p:nvGrpSpPr>
        <p:grpSpPr>
          <a:xfrm>
            <a:off x="16358896" y="3136873"/>
            <a:ext cx="3085741" cy="3266853"/>
            <a:chOff x="0" y="-47625"/>
            <a:chExt cx="812700" cy="860400"/>
          </a:xfrm>
        </p:grpSpPr>
        <p:sp>
          <p:nvSpPr>
            <p:cNvPr id="399" name="Google Shape;399;p34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C474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34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1" name="Google Shape;401;p34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402" name="Google Shape;402;p34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34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4" name="Google Shape;404;p34"/>
          <p:cNvGrpSpPr/>
          <p:nvPr/>
        </p:nvGrpSpPr>
        <p:grpSpPr>
          <a:xfrm>
            <a:off x="16358896" y="4679880"/>
            <a:ext cx="3085741" cy="3266853"/>
            <a:chOff x="0" y="-47625"/>
            <a:chExt cx="812700" cy="860400"/>
          </a:xfrm>
        </p:grpSpPr>
        <p:sp>
          <p:nvSpPr>
            <p:cNvPr id="405" name="Google Shape;405;p34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E4C8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34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7" name="Google Shape;407;p34"/>
          <p:cNvGrpSpPr/>
          <p:nvPr/>
        </p:nvGrpSpPr>
        <p:grpSpPr>
          <a:xfrm>
            <a:off x="16518726" y="1593866"/>
            <a:ext cx="3085741" cy="3266853"/>
            <a:chOff x="0" y="-47625"/>
            <a:chExt cx="812700" cy="860400"/>
          </a:xfrm>
        </p:grpSpPr>
        <p:sp>
          <p:nvSpPr>
            <p:cNvPr id="408" name="Google Shape;408;p34"/>
            <p:cNvSpPr/>
            <p:nvPr/>
          </p:nvSpPr>
          <p:spPr>
            <a:xfrm>
              <a:off x="0" y="0"/>
              <a:ext cx="387036" cy="279135"/>
            </a:xfrm>
            <a:custGeom>
              <a:rect b="b" l="l" r="r" t="t"/>
              <a:pathLst>
                <a:path extrusionOk="0" h="279135" w="387036">
                  <a:moveTo>
                    <a:pt x="105366" y="0"/>
                  </a:moveTo>
                  <a:lnTo>
                    <a:pt x="281670" y="0"/>
                  </a:lnTo>
                  <a:cubicBezTo>
                    <a:pt x="339862" y="0"/>
                    <a:pt x="387036" y="47174"/>
                    <a:pt x="387036" y="105366"/>
                  </a:cubicBezTo>
                  <a:lnTo>
                    <a:pt x="387036" y="173769"/>
                  </a:lnTo>
                  <a:cubicBezTo>
                    <a:pt x="387036" y="231961"/>
                    <a:pt x="339862" y="279135"/>
                    <a:pt x="281670" y="279135"/>
                  </a:cubicBezTo>
                  <a:lnTo>
                    <a:pt x="105366" y="279135"/>
                  </a:lnTo>
                  <a:cubicBezTo>
                    <a:pt x="47174" y="279135"/>
                    <a:pt x="0" y="231961"/>
                    <a:pt x="0" y="173769"/>
                  </a:cubicBezTo>
                  <a:lnTo>
                    <a:pt x="0" y="105366"/>
                  </a:lnTo>
                  <a:cubicBezTo>
                    <a:pt x="0" y="47174"/>
                    <a:pt x="47174" y="0"/>
                    <a:pt x="105366" y="0"/>
                  </a:cubicBezTo>
                  <a:close/>
                </a:path>
              </a:pathLst>
            </a:custGeom>
            <a:solidFill>
              <a:srgbClr val="70CBE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34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0" name="Google Shape;410;p34"/>
          <p:cNvGrpSpPr/>
          <p:nvPr/>
        </p:nvGrpSpPr>
        <p:grpSpPr>
          <a:xfrm>
            <a:off x="395235" y="64476"/>
            <a:ext cx="17015922" cy="9651736"/>
            <a:chOff x="0" y="-675084"/>
            <a:chExt cx="22687896" cy="12868981"/>
          </a:xfrm>
        </p:grpSpPr>
        <p:sp>
          <p:nvSpPr>
            <p:cNvPr id="411" name="Google Shape;411;p34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412" name="Google Shape;412;p34"/>
            <p:cNvGrpSpPr/>
            <p:nvPr/>
          </p:nvGrpSpPr>
          <p:grpSpPr>
            <a:xfrm>
              <a:off x="1455604" y="-675084"/>
              <a:ext cx="21232292" cy="12868981"/>
              <a:chOff x="0" y="-133350"/>
              <a:chExt cx="4194033" cy="2542021"/>
            </a:xfrm>
          </p:grpSpPr>
          <p:sp>
            <p:nvSpPr>
              <p:cNvPr id="413" name="Google Shape;413;p34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34"/>
              <p:cNvSpPr txBox="1"/>
              <p:nvPr/>
            </p:nvSpPr>
            <p:spPr>
              <a:xfrm>
                <a:off x="0" y="-133350"/>
                <a:ext cx="812700" cy="9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5443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15" name="Google Shape;415;p34"/>
          <p:cNvSpPr txBox="1"/>
          <p:nvPr/>
        </p:nvSpPr>
        <p:spPr>
          <a:xfrm>
            <a:off x="2539117" y="1237179"/>
            <a:ext cx="13209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Three tasks</a:t>
            </a:r>
            <a:endParaRPr/>
          </a:p>
        </p:txBody>
      </p:sp>
      <p:sp>
        <p:nvSpPr>
          <p:cNvPr id="416" name="Google Shape;416;p34"/>
          <p:cNvSpPr txBox="1"/>
          <p:nvPr/>
        </p:nvSpPr>
        <p:spPr>
          <a:xfrm>
            <a:off x="2244925" y="2460350"/>
            <a:ext cx="3463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6DB3D8"/>
                </a:solidFill>
                <a:latin typeface="Luckiest Guy"/>
                <a:ea typeface="Luckiest Guy"/>
                <a:cs typeface="Luckiest Guy"/>
                <a:sym typeface="Luckiest Guy"/>
              </a:rPr>
              <a:t>Simple</a:t>
            </a:r>
            <a:endParaRPr/>
          </a:p>
        </p:txBody>
      </p:sp>
      <p:sp>
        <p:nvSpPr>
          <p:cNvPr id="417" name="Google Shape;417;p34"/>
          <p:cNvSpPr txBox="1"/>
          <p:nvPr/>
        </p:nvSpPr>
        <p:spPr>
          <a:xfrm>
            <a:off x="7171286" y="2460350"/>
            <a:ext cx="3463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6DB3D8"/>
                </a:solidFill>
                <a:latin typeface="Luckiest Guy"/>
                <a:ea typeface="Luckiest Guy"/>
                <a:cs typeface="Luckiest Guy"/>
                <a:sym typeface="Luckiest Guy"/>
              </a:rPr>
              <a:t>Medium</a:t>
            </a:r>
            <a:endParaRPr/>
          </a:p>
        </p:txBody>
      </p:sp>
      <p:sp>
        <p:nvSpPr>
          <p:cNvPr id="418" name="Google Shape;418;p34"/>
          <p:cNvSpPr txBox="1"/>
          <p:nvPr/>
        </p:nvSpPr>
        <p:spPr>
          <a:xfrm>
            <a:off x="11779782" y="2460350"/>
            <a:ext cx="43242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6DB3D8"/>
                </a:solidFill>
                <a:latin typeface="Luckiest Guy"/>
                <a:ea typeface="Luckiest Guy"/>
                <a:cs typeface="Luckiest Guy"/>
                <a:sym typeface="Luckiest Guy"/>
              </a:rPr>
              <a:t>Complex</a:t>
            </a:r>
            <a:endParaRPr/>
          </a:p>
        </p:txBody>
      </p:sp>
      <p:sp>
        <p:nvSpPr>
          <p:cNvPr id="419" name="Google Shape;419;p34"/>
          <p:cNvSpPr/>
          <p:nvPr/>
        </p:nvSpPr>
        <p:spPr>
          <a:xfrm>
            <a:off x="1809400" y="5067949"/>
            <a:ext cx="9581667" cy="4235253"/>
          </a:xfrm>
          <a:custGeom>
            <a:rect b="b" l="l" r="r" t="t"/>
            <a:pathLst>
              <a:path extrusionOk="0" h="3781476" w="9082149">
                <a:moveTo>
                  <a:pt x="0" y="0"/>
                </a:moveTo>
                <a:lnTo>
                  <a:pt x="9082149" y="0"/>
                </a:lnTo>
                <a:lnTo>
                  <a:pt x="9082149" y="3781477"/>
                </a:lnTo>
                <a:lnTo>
                  <a:pt x="0" y="3781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0" name="Google Shape;420;p34"/>
          <p:cNvSpPr txBox="1"/>
          <p:nvPr/>
        </p:nvSpPr>
        <p:spPr>
          <a:xfrm>
            <a:off x="3725269" y="6130025"/>
            <a:ext cx="532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Changes from A5?</a:t>
            </a:r>
            <a:endParaRPr/>
          </a:p>
        </p:txBody>
      </p:sp>
      <p:sp>
        <p:nvSpPr>
          <p:cNvPr id="421" name="Google Shape;421;p34"/>
          <p:cNvSpPr txBox="1"/>
          <p:nvPr/>
        </p:nvSpPr>
        <p:spPr>
          <a:xfrm>
            <a:off x="2867788" y="6809025"/>
            <a:ext cx="74649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Fira Sans"/>
                <a:ea typeface="Fira Sans"/>
                <a:cs typeface="Fira Sans"/>
                <a:sym typeface="Fira Sans"/>
              </a:rPr>
              <a:t>We considered changing our complex task to "adding a custom activity." That would be a great feature for power users, but in the end it's essentially filling out a form. Since there are many existing form UIs on mobile, we decided to focus on tasks with more </a:t>
            </a:r>
            <a:r>
              <a:rPr lang="en-US" sz="2400">
                <a:latin typeface="Fira Sans"/>
                <a:ea typeface="Fira Sans"/>
                <a:cs typeface="Fira Sans"/>
                <a:sym typeface="Fira Sans"/>
              </a:rPr>
              <a:t>interesting</a:t>
            </a:r>
            <a:r>
              <a:rPr lang="en-US" sz="2400">
                <a:latin typeface="Fira Sans"/>
                <a:ea typeface="Fira Sans"/>
                <a:cs typeface="Fira Sans"/>
                <a:sym typeface="Fira Sans"/>
              </a:rPr>
              <a:t> UI components. </a:t>
            </a:r>
            <a:endParaRPr sz="24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22" name="Google Shape;422;p34"/>
          <p:cNvSpPr/>
          <p:nvPr/>
        </p:nvSpPr>
        <p:spPr>
          <a:xfrm>
            <a:off x="13229609" y="5434952"/>
            <a:ext cx="3129299" cy="3867673"/>
          </a:xfrm>
          <a:custGeom>
            <a:rect b="b" l="l" r="r" t="t"/>
            <a:pathLst>
              <a:path extrusionOk="0" h="3867673" w="3129299">
                <a:moveTo>
                  <a:pt x="0" y="0"/>
                </a:moveTo>
                <a:lnTo>
                  <a:pt x="3129298" y="0"/>
                </a:lnTo>
                <a:lnTo>
                  <a:pt x="3129298" y="3867673"/>
                </a:lnTo>
                <a:lnTo>
                  <a:pt x="0" y="38676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3" name="Google Shape;423;p34"/>
          <p:cNvSpPr txBox="1"/>
          <p:nvPr/>
        </p:nvSpPr>
        <p:spPr>
          <a:xfrm>
            <a:off x="2595025" y="3683529"/>
            <a:ext cx="2763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View activities, reject them, </a:t>
            </a:r>
            <a:endParaRPr sz="24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or save them</a:t>
            </a:r>
            <a:endParaRPr sz="24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24" name="Google Shape;424;p34"/>
          <p:cNvSpPr txBox="1"/>
          <p:nvPr/>
        </p:nvSpPr>
        <p:spPr>
          <a:xfrm>
            <a:off x="7521375" y="3672504"/>
            <a:ext cx="2763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Get more information on an activity or event. </a:t>
            </a:r>
            <a:endParaRPr sz="24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25" name="Google Shape;425;p34"/>
          <p:cNvSpPr txBox="1"/>
          <p:nvPr/>
        </p:nvSpPr>
        <p:spPr>
          <a:xfrm>
            <a:off x="12447725" y="3683529"/>
            <a:ext cx="2763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Coordinate an activity with other people. </a:t>
            </a:r>
            <a:endParaRPr sz="24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" name="Google Shape;430;p35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431" name="Google Shape;431;p35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35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3" name="Google Shape;433;p35"/>
          <p:cNvGrpSpPr/>
          <p:nvPr/>
        </p:nvGrpSpPr>
        <p:grpSpPr>
          <a:xfrm>
            <a:off x="16358896" y="1593866"/>
            <a:ext cx="3085741" cy="3266853"/>
            <a:chOff x="0" y="-47625"/>
            <a:chExt cx="812700" cy="860400"/>
          </a:xfrm>
        </p:grpSpPr>
        <p:sp>
          <p:nvSpPr>
            <p:cNvPr id="434" name="Google Shape;434;p35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70CBE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35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6" name="Google Shape;436;p35"/>
          <p:cNvGrpSpPr/>
          <p:nvPr/>
        </p:nvGrpSpPr>
        <p:grpSpPr>
          <a:xfrm>
            <a:off x="16358896" y="3136873"/>
            <a:ext cx="3085741" cy="3266853"/>
            <a:chOff x="0" y="-47625"/>
            <a:chExt cx="812700" cy="860400"/>
          </a:xfrm>
        </p:grpSpPr>
        <p:sp>
          <p:nvSpPr>
            <p:cNvPr id="437" name="Google Shape;437;p35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C474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35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9" name="Google Shape;439;p35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0" name="Google Shape;440;p35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441" name="Google Shape;441;p35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442" name="Google Shape;442;p35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443" name="Google Shape;443;p35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" name="Google Shape;444;p35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45" name="Google Shape;445;p35"/>
          <p:cNvSpPr/>
          <p:nvPr/>
        </p:nvSpPr>
        <p:spPr>
          <a:xfrm rot="975612">
            <a:off x="2954353" y="1965058"/>
            <a:ext cx="2246124" cy="2142241"/>
          </a:xfrm>
          <a:custGeom>
            <a:rect b="b" l="l" r="r" t="t"/>
            <a:pathLst>
              <a:path extrusionOk="0" h="2142241" w="2246124">
                <a:moveTo>
                  <a:pt x="0" y="0"/>
                </a:moveTo>
                <a:lnTo>
                  <a:pt x="2246124" y="0"/>
                </a:lnTo>
                <a:lnTo>
                  <a:pt x="2246124" y="2142241"/>
                </a:lnTo>
                <a:lnTo>
                  <a:pt x="0" y="2142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6" name="Google Shape;446;p35"/>
          <p:cNvSpPr/>
          <p:nvPr/>
        </p:nvSpPr>
        <p:spPr>
          <a:xfrm>
            <a:off x="13457660" y="1647166"/>
            <a:ext cx="3365472" cy="3104648"/>
          </a:xfrm>
          <a:custGeom>
            <a:rect b="b" l="l" r="r" t="t"/>
            <a:pathLst>
              <a:path extrusionOk="0" h="3104648" w="3365472">
                <a:moveTo>
                  <a:pt x="0" y="0"/>
                </a:moveTo>
                <a:lnTo>
                  <a:pt x="3365472" y="0"/>
                </a:lnTo>
                <a:lnTo>
                  <a:pt x="3365472" y="3104648"/>
                </a:lnTo>
                <a:lnTo>
                  <a:pt x="0" y="31046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7" name="Google Shape;447;p35"/>
          <p:cNvSpPr/>
          <p:nvPr/>
        </p:nvSpPr>
        <p:spPr>
          <a:xfrm rot="665128">
            <a:off x="11551898" y="1402368"/>
            <a:ext cx="1510831" cy="1806673"/>
          </a:xfrm>
          <a:custGeom>
            <a:rect b="b" l="l" r="r" t="t"/>
            <a:pathLst>
              <a:path extrusionOk="0" h="1804543" w="1509049">
                <a:moveTo>
                  <a:pt x="0" y="0"/>
                </a:moveTo>
                <a:lnTo>
                  <a:pt x="1509049" y="0"/>
                </a:lnTo>
                <a:lnTo>
                  <a:pt x="1509049" y="1804543"/>
                </a:lnTo>
                <a:lnTo>
                  <a:pt x="0" y="1804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8" name="Google Shape;448;p35"/>
          <p:cNvSpPr/>
          <p:nvPr/>
        </p:nvSpPr>
        <p:spPr>
          <a:xfrm rot="-439219">
            <a:off x="7216544" y="1263541"/>
            <a:ext cx="3855239" cy="3373334"/>
          </a:xfrm>
          <a:custGeom>
            <a:rect b="b" l="l" r="r" t="t"/>
            <a:pathLst>
              <a:path extrusionOk="0" h="3371122" w="3852711">
                <a:moveTo>
                  <a:pt x="0" y="0"/>
                </a:moveTo>
                <a:lnTo>
                  <a:pt x="3852712" y="0"/>
                </a:lnTo>
                <a:lnTo>
                  <a:pt x="3852712" y="3371122"/>
                </a:lnTo>
                <a:lnTo>
                  <a:pt x="0" y="3371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9" name="Google Shape;449;p35"/>
          <p:cNvSpPr txBox="1"/>
          <p:nvPr/>
        </p:nvSpPr>
        <p:spPr>
          <a:xfrm>
            <a:off x="3845218" y="12182255"/>
            <a:ext cx="10597500" cy="16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763" u="none" cap="none" strike="noStrike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01</a:t>
            </a:r>
            <a:endParaRPr/>
          </a:p>
        </p:txBody>
      </p:sp>
      <p:sp>
        <p:nvSpPr>
          <p:cNvPr id="450" name="Google Shape;450;p35"/>
          <p:cNvSpPr txBox="1"/>
          <p:nvPr/>
        </p:nvSpPr>
        <p:spPr>
          <a:xfrm>
            <a:off x="2699350" y="4888700"/>
            <a:ext cx="13659600" cy="3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763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Usability goals +</a:t>
            </a:r>
            <a:endParaRPr b="1" sz="10763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  <a:p>
            <a:pPr indent="0" lvl="0" marL="0" marR="0" rtl="0" algn="ctr">
              <a:lnSpc>
                <a:spcPct val="97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763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Key measurements</a:t>
            </a:r>
            <a:endParaRPr b="1" sz="10763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451" name="Google Shape;451;p35"/>
          <p:cNvSpPr txBox="1"/>
          <p:nvPr/>
        </p:nvSpPr>
        <p:spPr>
          <a:xfrm rot="-442226">
            <a:off x="7838229" y="2123310"/>
            <a:ext cx="2527988" cy="1770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858" u="none" cap="none" strike="noStrike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0</a:t>
            </a:r>
            <a:r>
              <a:rPr b="1" lang="en-US" sz="11858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6" name="Google Shape;456;p36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457" name="Google Shape;457;p36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36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9" name="Google Shape;459;p36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36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36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2" name="Google Shape;462;p36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463" name="Google Shape;463;p36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464" name="Google Shape;464;p36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465" name="Google Shape;465;p36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" name="Google Shape;466;p36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67" name="Google Shape;467;p36"/>
          <p:cNvSpPr txBox="1"/>
          <p:nvPr/>
        </p:nvSpPr>
        <p:spPr>
          <a:xfrm>
            <a:off x="1693164" y="1626106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Usability Goals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grpSp>
        <p:nvGrpSpPr>
          <p:cNvPr id="468" name="Google Shape;468;p36"/>
          <p:cNvGrpSpPr/>
          <p:nvPr/>
        </p:nvGrpSpPr>
        <p:grpSpPr>
          <a:xfrm>
            <a:off x="3213075" y="3429000"/>
            <a:ext cx="4267934" cy="5055959"/>
            <a:chOff x="2400450" y="3317700"/>
            <a:chExt cx="4267934" cy="5055959"/>
          </a:xfrm>
        </p:grpSpPr>
        <p:sp>
          <p:nvSpPr>
            <p:cNvPr id="469" name="Google Shape;469;p36"/>
            <p:cNvSpPr/>
            <p:nvPr/>
          </p:nvSpPr>
          <p:spPr>
            <a:xfrm>
              <a:off x="2400450" y="3317700"/>
              <a:ext cx="4267934" cy="5055959"/>
            </a:xfrm>
            <a:custGeom>
              <a:rect b="b" l="l" r="r" t="t"/>
              <a:pathLst>
                <a:path extrusionOk="0" h="814492" w="775988">
                  <a:moveTo>
                    <a:pt x="0" y="0"/>
                  </a:moveTo>
                  <a:lnTo>
                    <a:pt x="775988" y="0"/>
                  </a:lnTo>
                  <a:lnTo>
                    <a:pt x="775988" y="814491"/>
                  </a:lnTo>
                  <a:lnTo>
                    <a:pt x="0" y="81449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70" name="Google Shape;470;p36"/>
            <p:cNvSpPr txBox="1"/>
            <p:nvPr/>
          </p:nvSpPr>
          <p:spPr>
            <a:xfrm>
              <a:off x="3162100" y="4078425"/>
              <a:ext cx="3351000" cy="39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latin typeface="Fira Sans"/>
                  <a:ea typeface="Fira Sans"/>
                  <a:cs typeface="Fira Sans"/>
                  <a:sym typeface="Fira Sans"/>
                </a:rPr>
                <a:t>Intuitive and easy to master.</a:t>
              </a:r>
              <a:endParaRPr b="1" sz="3000">
                <a:latin typeface="Fira Sans"/>
                <a:ea typeface="Fira Sans"/>
                <a:cs typeface="Fira Sans"/>
                <a:sym typeface="Fira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The interface should explain itself with minimal tutorials.</a:t>
              </a:r>
              <a:endParaRPr sz="3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471" name="Google Shape;471;p36"/>
          <p:cNvGrpSpPr/>
          <p:nvPr/>
        </p:nvGrpSpPr>
        <p:grpSpPr>
          <a:xfrm>
            <a:off x="9893325" y="3219450"/>
            <a:ext cx="4267934" cy="5055959"/>
            <a:chOff x="7516175" y="3317700"/>
            <a:chExt cx="4267934" cy="5055959"/>
          </a:xfrm>
        </p:grpSpPr>
        <p:sp>
          <p:nvSpPr>
            <p:cNvPr id="472" name="Google Shape;472;p36"/>
            <p:cNvSpPr/>
            <p:nvPr/>
          </p:nvSpPr>
          <p:spPr>
            <a:xfrm>
              <a:off x="7516175" y="3317700"/>
              <a:ext cx="4267934" cy="5055959"/>
            </a:xfrm>
            <a:custGeom>
              <a:rect b="b" l="l" r="r" t="t"/>
              <a:pathLst>
                <a:path extrusionOk="0" h="814492" w="775988">
                  <a:moveTo>
                    <a:pt x="0" y="0"/>
                  </a:moveTo>
                  <a:lnTo>
                    <a:pt x="775988" y="0"/>
                  </a:lnTo>
                  <a:lnTo>
                    <a:pt x="775988" y="814491"/>
                  </a:lnTo>
                  <a:lnTo>
                    <a:pt x="0" y="81449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73" name="Google Shape;473;p36"/>
            <p:cNvSpPr txBox="1"/>
            <p:nvPr/>
          </p:nvSpPr>
          <p:spPr>
            <a:xfrm>
              <a:off x="8302800" y="4078425"/>
              <a:ext cx="3357900" cy="39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latin typeface="Fira Sans"/>
                  <a:ea typeface="Fira Sans"/>
                  <a:cs typeface="Fira Sans"/>
                  <a:sym typeface="Fira Sans"/>
                </a:rPr>
                <a:t>Flexibility</a:t>
              </a:r>
              <a:r>
                <a:rPr b="1" lang="en-US" sz="3000">
                  <a:latin typeface="Fira Sans"/>
                  <a:ea typeface="Fira Sans"/>
                  <a:cs typeface="Fira Sans"/>
                  <a:sym typeface="Fira Sans"/>
                </a:rPr>
                <a:t>.</a:t>
              </a:r>
              <a:endParaRPr b="1" sz="3000">
                <a:latin typeface="Fira Sans"/>
                <a:ea typeface="Fira Sans"/>
                <a:cs typeface="Fira Sans"/>
                <a:sym typeface="Fira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People should be able to plan activities in the way they see fit, whether that starts with choosing people or an activity.</a:t>
              </a:r>
              <a:endParaRPr sz="3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" name="Google Shape;478;p37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479" name="Google Shape;479;p37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37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1" name="Google Shape;481;p37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37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37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4" name="Google Shape;484;p37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485" name="Google Shape;485;p37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486" name="Google Shape;486;p37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487" name="Google Shape;487;p37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37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89" name="Google Shape;489;p37"/>
          <p:cNvSpPr txBox="1"/>
          <p:nvPr/>
        </p:nvSpPr>
        <p:spPr>
          <a:xfrm>
            <a:off x="1693164" y="1626106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Key Measurements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grpSp>
        <p:nvGrpSpPr>
          <p:cNvPr id="490" name="Google Shape;490;p37"/>
          <p:cNvGrpSpPr/>
          <p:nvPr/>
        </p:nvGrpSpPr>
        <p:grpSpPr>
          <a:xfrm>
            <a:off x="3213075" y="3429000"/>
            <a:ext cx="4268050" cy="5055959"/>
            <a:chOff x="2400450" y="3317700"/>
            <a:chExt cx="4268050" cy="5055959"/>
          </a:xfrm>
        </p:grpSpPr>
        <p:sp>
          <p:nvSpPr>
            <p:cNvPr id="491" name="Google Shape;491;p37"/>
            <p:cNvSpPr/>
            <p:nvPr/>
          </p:nvSpPr>
          <p:spPr>
            <a:xfrm>
              <a:off x="2400450" y="3317700"/>
              <a:ext cx="4267934" cy="5055959"/>
            </a:xfrm>
            <a:custGeom>
              <a:rect b="b" l="l" r="r" t="t"/>
              <a:pathLst>
                <a:path extrusionOk="0" h="814492" w="775988">
                  <a:moveTo>
                    <a:pt x="0" y="0"/>
                  </a:moveTo>
                  <a:lnTo>
                    <a:pt x="775988" y="0"/>
                  </a:lnTo>
                  <a:lnTo>
                    <a:pt x="775988" y="814491"/>
                  </a:lnTo>
                  <a:lnTo>
                    <a:pt x="0" y="81449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92" name="Google Shape;492;p37"/>
            <p:cNvSpPr txBox="1"/>
            <p:nvPr/>
          </p:nvSpPr>
          <p:spPr>
            <a:xfrm>
              <a:off x="3162100" y="4078425"/>
              <a:ext cx="3506400" cy="39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latin typeface="Fira Sans"/>
                  <a:ea typeface="Fira Sans"/>
                  <a:cs typeface="Fira Sans"/>
                  <a:sym typeface="Fira Sans"/>
                </a:rPr>
                <a:t>Intuitive and easy to master.</a:t>
              </a:r>
              <a:endParaRPr b="1" sz="3000">
                <a:latin typeface="Fira Sans"/>
                <a:ea typeface="Fira Sans"/>
                <a:cs typeface="Fira Sans"/>
                <a:sym typeface="Fira Sans"/>
              </a:endParaRPr>
            </a:p>
            <a:p>
              <a:pPr indent="-419100" lvl="0" marL="457200" rtl="0" algn="l">
                <a:spcBef>
                  <a:spcPts val="0"/>
                </a:spcBef>
                <a:spcAft>
                  <a:spcPts val="0"/>
                </a:spcAft>
                <a:buSzPts val="3000"/>
                <a:buFont typeface="Fira Sans"/>
                <a:buChar char="●"/>
              </a:pP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Able to complete a task with fewer than 4 misclicks</a:t>
              </a:r>
              <a:endParaRPr sz="3000">
                <a:latin typeface="Fira Sans"/>
                <a:ea typeface="Fira Sans"/>
                <a:cs typeface="Fira Sans"/>
                <a:sym typeface="Fira Sans"/>
              </a:endParaRPr>
            </a:p>
            <a:p>
              <a:pPr indent="-419100" lvl="0" marL="457200" rtl="0" algn="l">
                <a:spcBef>
                  <a:spcPts val="0"/>
                </a:spcBef>
                <a:spcAft>
                  <a:spcPts val="0"/>
                </a:spcAft>
                <a:buSzPts val="3000"/>
                <a:buFont typeface="Fira Sans"/>
                <a:buChar char="●"/>
              </a:pP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Don’t get totally stuck at any point (&gt;20s)</a:t>
              </a:r>
              <a:endParaRPr sz="3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9893325" y="3219450"/>
            <a:ext cx="4267934" cy="5055959"/>
            <a:chOff x="7516175" y="3317700"/>
            <a:chExt cx="4267934" cy="5055959"/>
          </a:xfrm>
        </p:grpSpPr>
        <p:sp>
          <p:nvSpPr>
            <p:cNvPr id="494" name="Google Shape;494;p37"/>
            <p:cNvSpPr/>
            <p:nvPr/>
          </p:nvSpPr>
          <p:spPr>
            <a:xfrm>
              <a:off x="7516175" y="3317700"/>
              <a:ext cx="4267934" cy="5055959"/>
            </a:xfrm>
            <a:custGeom>
              <a:rect b="b" l="l" r="r" t="t"/>
              <a:pathLst>
                <a:path extrusionOk="0" h="814492" w="775988">
                  <a:moveTo>
                    <a:pt x="0" y="0"/>
                  </a:moveTo>
                  <a:lnTo>
                    <a:pt x="775988" y="0"/>
                  </a:lnTo>
                  <a:lnTo>
                    <a:pt x="775988" y="814491"/>
                  </a:lnTo>
                  <a:lnTo>
                    <a:pt x="0" y="81449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95" name="Google Shape;495;p37"/>
            <p:cNvSpPr txBox="1"/>
            <p:nvPr/>
          </p:nvSpPr>
          <p:spPr>
            <a:xfrm>
              <a:off x="8302800" y="4078425"/>
              <a:ext cx="3357900" cy="39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latin typeface="Fira Sans"/>
                  <a:ea typeface="Fira Sans"/>
                  <a:cs typeface="Fira Sans"/>
                  <a:sym typeface="Fira Sans"/>
                </a:rPr>
                <a:t>Flexibility.</a:t>
              </a:r>
              <a:endParaRPr b="1" sz="3000">
                <a:latin typeface="Fira Sans"/>
                <a:ea typeface="Fira Sans"/>
                <a:cs typeface="Fira Sans"/>
                <a:sym typeface="Fira Sans"/>
              </a:endParaRPr>
            </a:p>
            <a:p>
              <a:pPr indent="-419100" lvl="0" marL="457200" rtl="0" algn="l">
                <a:spcBef>
                  <a:spcPts val="0"/>
                </a:spcBef>
                <a:spcAft>
                  <a:spcPts val="0"/>
                </a:spcAft>
                <a:buSzPts val="3000"/>
                <a:buFont typeface="Fira Sans"/>
                <a:buChar char="●"/>
              </a:pPr>
              <a:r>
                <a:rPr lang="en-US" sz="3000">
                  <a:latin typeface="Fira Sans"/>
                  <a:ea typeface="Fira Sans"/>
                  <a:cs typeface="Fira Sans"/>
                  <a:sym typeface="Fira Sans"/>
                </a:rPr>
                <a:t>Able to plan an activity starting with their desired criteria</a:t>
              </a:r>
              <a:endParaRPr sz="30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0" name="Google Shape;500;p38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501" name="Google Shape;501;p38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38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3" name="Google Shape;503;p38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38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38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6" name="Google Shape;506;p38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507" name="Google Shape;507;p38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508" name="Google Shape;508;p38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509" name="Google Shape;509;p38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0" name="Google Shape;510;p38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11" name="Google Shape;511;p38"/>
          <p:cNvSpPr txBox="1"/>
          <p:nvPr/>
        </p:nvSpPr>
        <p:spPr>
          <a:xfrm>
            <a:off x="4078596" y="4888693"/>
            <a:ext cx="10597500" cy="48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763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Revised</a:t>
            </a:r>
            <a:r>
              <a:rPr b="1" lang="en-US" sz="10763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 interface Sketches</a:t>
            </a:r>
            <a:endParaRPr/>
          </a:p>
        </p:txBody>
      </p:sp>
      <p:sp>
        <p:nvSpPr>
          <p:cNvPr id="512" name="Google Shape;512;p38"/>
          <p:cNvSpPr/>
          <p:nvPr/>
        </p:nvSpPr>
        <p:spPr>
          <a:xfrm rot="-439219">
            <a:off x="7216544" y="1263541"/>
            <a:ext cx="3855239" cy="3373334"/>
          </a:xfrm>
          <a:custGeom>
            <a:rect b="b" l="l" r="r" t="t"/>
            <a:pathLst>
              <a:path extrusionOk="0" h="3371122" w="3852711">
                <a:moveTo>
                  <a:pt x="0" y="0"/>
                </a:moveTo>
                <a:lnTo>
                  <a:pt x="3852712" y="0"/>
                </a:lnTo>
                <a:lnTo>
                  <a:pt x="3852712" y="3371122"/>
                </a:lnTo>
                <a:lnTo>
                  <a:pt x="0" y="3371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3" name="Google Shape;513;p38"/>
          <p:cNvSpPr/>
          <p:nvPr/>
        </p:nvSpPr>
        <p:spPr>
          <a:xfrm flipH="1">
            <a:off x="2019643" y="6285689"/>
            <a:ext cx="3819943" cy="2972611"/>
          </a:xfrm>
          <a:custGeom>
            <a:rect b="b" l="l" r="r" t="t"/>
            <a:pathLst>
              <a:path extrusionOk="0" h="2972611" w="3819943">
                <a:moveTo>
                  <a:pt x="3819943" y="0"/>
                </a:moveTo>
                <a:lnTo>
                  <a:pt x="0" y="0"/>
                </a:lnTo>
                <a:lnTo>
                  <a:pt x="0" y="2972611"/>
                </a:lnTo>
                <a:lnTo>
                  <a:pt x="3819943" y="2972611"/>
                </a:lnTo>
                <a:lnTo>
                  <a:pt x="3819943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4" name="Google Shape;514;p38"/>
          <p:cNvSpPr/>
          <p:nvPr/>
        </p:nvSpPr>
        <p:spPr>
          <a:xfrm>
            <a:off x="13585570" y="6937821"/>
            <a:ext cx="2181179" cy="1851276"/>
          </a:xfrm>
          <a:custGeom>
            <a:rect b="b" l="l" r="r" t="t"/>
            <a:pathLst>
              <a:path extrusionOk="0" h="1851276" w="2181179">
                <a:moveTo>
                  <a:pt x="0" y="0"/>
                </a:moveTo>
                <a:lnTo>
                  <a:pt x="2181179" y="0"/>
                </a:lnTo>
                <a:lnTo>
                  <a:pt x="2181179" y="1851276"/>
                </a:lnTo>
                <a:lnTo>
                  <a:pt x="0" y="18512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5" name="Google Shape;515;p38"/>
          <p:cNvSpPr/>
          <p:nvPr/>
        </p:nvSpPr>
        <p:spPr>
          <a:xfrm>
            <a:off x="2543521" y="1701522"/>
            <a:ext cx="2304704" cy="2602848"/>
          </a:xfrm>
          <a:custGeom>
            <a:rect b="b" l="l" r="r" t="t"/>
            <a:pathLst>
              <a:path extrusionOk="0" h="2602848" w="2304704">
                <a:moveTo>
                  <a:pt x="0" y="0"/>
                </a:moveTo>
                <a:lnTo>
                  <a:pt x="2304703" y="0"/>
                </a:lnTo>
                <a:lnTo>
                  <a:pt x="2304703" y="2602848"/>
                </a:lnTo>
                <a:lnTo>
                  <a:pt x="0" y="26028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6" name="Google Shape;516;p38"/>
          <p:cNvSpPr/>
          <p:nvPr/>
        </p:nvSpPr>
        <p:spPr>
          <a:xfrm rot="1182117">
            <a:off x="13807710" y="1897912"/>
            <a:ext cx="1592236" cy="2459917"/>
          </a:xfrm>
          <a:custGeom>
            <a:rect b="b" l="l" r="r" t="t"/>
            <a:pathLst>
              <a:path extrusionOk="0" h="2457200" w="1590478">
                <a:moveTo>
                  <a:pt x="0" y="0"/>
                </a:moveTo>
                <a:lnTo>
                  <a:pt x="1590478" y="0"/>
                </a:lnTo>
                <a:lnTo>
                  <a:pt x="1590478" y="2457200"/>
                </a:lnTo>
                <a:lnTo>
                  <a:pt x="0" y="2457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7" name="Google Shape;517;p38"/>
          <p:cNvSpPr txBox="1"/>
          <p:nvPr/>
        </p:nvSpPr>
        <p:spPr>
          <a:xfrm rot="-442226">
            <a:off x="7838229" y="2123310"/>
            <a:ext cx="2527988" cy="1770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858" u="none" cap="none" strike="noStrike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0</a:t>
            </a:r>
            <a:r>
              <a:rPr b="1" lang="en-US" sz="11858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522;p39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523" name="Google Shape;523;p39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39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5" name="Google Shape;525;p39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39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39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8" name="Google Shape;528;p39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529" name="Google Shape;529;p39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530" name="Google Shape;530;p39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531" name="Google Shape;531;p39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" name="Google Shape;532;p39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33" name="Google Shape;533;p39"/>
          <p:cNvSpPr txBox="1"/>
          <p:nvPr/>
        </p:nvSpPr>
        <p:spPr>
          <a:xfrm>
            <a:off x="1693189" y="629681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Revised Wireframe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534" name="Google Shape;53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2638" y="1594800"/>
            <a:ext cx="10621102" cy="8121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9" name="Google Shape;539;p40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540" name="Google Shape;540;p40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40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2" name="Google Shape;542;p40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40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40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5" name="Google Shape;545;p40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546" name="Google Shape;546;p40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547" name="Google Shape;547;p40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548" name="Google Shape;548;p40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9" name="Google Shape;549;p40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50" name="Google Shape;550;p40"/>
          <p:cNvSpPr txBox="1"/>
          <p:nvPr/>
        </p:nvSpPr>
        <p:spPr>
          <a:xfrm>
            <a:off x="1693189" y="629681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High level comparison…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551" name="Google Shape;55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45296" y="3429000"/>
            <a:ext cx="8027904" cy="6138524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40"/>
          <p:cNvSpPr txBox="1"/>
          <p:nvPr/>
        </p:nvSpPr>
        <p:spPr>
          <a:xfrm>
            <a:off x="1831575" y="1622703"/>
            <a:ext cx="14901600" cy="18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a lot has changed!</a:t>
            </a:r>
            <a:endParaRPr sz="100"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553" name="Google Shape;553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93200" y="3429000"/>
            <a:ext cx="7495721" cy="4538425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40"/>
          <p:cNvSpPr txBox="1"/>
          <p:nvPr/>
        </p:nvSpPr>
        <p:spPr>
          <a:xfrm>
            <a:off x="3709163" y="2418250"/>
            <a:ext cx="3463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6DB3D8"/>
                </a:solidFill>
                <a:latin typeface="Luckiest Guy"/>
                <a:ea typeface="Luckiest Guy"/>
                <a:cs typeface="Luckiest Guy"/>
                <a:sym typeface="Luckiest Guy"/>
              </a:rPr>
              <a:t>Old</a:t>
            </a:r>
            <a:endParaRPr/>
          </a:p>
        </p:txBody>
      </p:sp>
      <p:sp>
        <p:nvSpPr>
          <p:cNvPr id="555" name="Google Shape;555;p40"/>
          <p:cNvSpPr txBox="1"/>
          <p:nvPr/>
        </p:nvSpPr>
        <p:spPr>
          <a:xfrm>
            <a:off x="11645800" y="2351700"/>
            <a:ext cx="3463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6DB3D8"/>
                </a:solidFill>
                <a:latin typeface="Luckiest Guy"/>
                <a:ea typeface="Luckiest Guy"/>
                <a:cs typeface="Luckiest Guy"/>
                <a:sym typeface="Luckiest Guy"/>
              </a:rPr>
              <a:t>New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0" name="Google Shape;560;p41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561" name="Google Shape;561;p41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41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3" name="Google Shape;563;p41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41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41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6" name="Google Shape;566;p41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567" name="Google Shape;567;p41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568" name="Google Shape;568;p41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569" name="Google Shape;569;p41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" name="Google Shape;570;p41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71" name="Google Shape;571;p41"/>
          <p:cNvSpPr txBox="1"/>
          <p:nvPr/>
        </p:nvSpPr>
        <p:spPr>
          <a:xfrm>
            <a:off x="1693189" y="629681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CHANGE 1: Added “Home” TAB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572" name="Google Shape;572;p41"/>
          <p:cNvSpPr/>
          <p:nvPr/>
        </p:nvSpPr>
        <p:spPr>
          <a:xfrm>
            <a:off x="1693201" y="1774700"/>
            <a:ext cx="7529357" cy="7550566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3" name="Google Shape;573;p41"/>
          <p:cNvSpPr txBox="1"/>
          <p:nvPr/>
        </p:nvSpPr>
        <p:spPr>
          <a:xfrm>
            <a:off x="3424325" y="2512100"/>
            <a:ext cx="5552700" cy="6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we changed</a:t>
            </a:r>
            <a:endParaRPr b="1"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Deleted “do you trust me” tab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Created a home tab which serves 2 primary functions: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○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you’re currently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committed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an activity, show all of the information to do that activity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○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you aren’t doing an activity, provide options to initiate a spur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4" name="Google Shape;574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31927" y="1946800"/>
            <a:ext cx="7061113" cy="7550574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1"/>
          <p:cNvSpPr txBox="1"/>
          <p:nvPr/>
        </p:nvSpPr>
        <p:spPr>
          <a:xfrm>
            <a:off x="11740693" y="2259500"/>
            <a:ext cx="4618200" cy="51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 Tab (no active spur)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41"/>
          <p:cNvSpPr txBox="1"/>
          <p:nvPr/>
        </p:nvSpPr>
        <p:spPr>
          <a:xfrm>
            <a:off x="10854575" y="6243200"/>
            <a:ext cx="4821600" cy="51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 Tab (with active spur)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1" name="Google Shape;581;p42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582" name="Google Shape;582;p42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42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4" name="Google Shape;584;p42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7" name="Google Shape;587;p42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588" name="Google Shape;588;p42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589" name="Google Shape;589;p42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590" name="Google Shape;590;p42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" name="Google Shape;591;p42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92" name="Google Shape;592;p42"/>
          <p:cNvSpPr txBox="1"/>
          <p:nvPr/>
        </p:nvSpPr>
        <p:spPr>
          <a:xfrm>
            <a:off x="1693189" y="629681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CHANGE 1: </a:t>
            </a: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Added</a:t>
            </a: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 “Home” TAB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593" name="Google Shape;593;p42"/>
          <p:cNvSpPr/>
          <p:nvPr/>
        </p:nvSpPr>
        <p:spPr>
          <a:xfrm>
            <a:off x="1693201" y="1774700"/>
            <a:ext cx="7529357" cy="7550566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4" name="Google Shape;594;p42"/>
          <p:cNvSpPr txBox="1"/>
          <p:nvPr/>
        </p:nvSpPr>
        <p:spPr>
          <a:xfrm>
            <a:off x="3424325" y="2512100"/>
            <a:ext cx="5552700" cy="6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we changed it</a:t>
            </a:r>
            <a:endParaRPr b="1"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users were confused by the “do you trust me” button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Navigating to see the active spur was through the activities page which wasn’t as intuitive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Clarify what it looks like from the side of the person doing the spur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5" name="Google Shape;59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12500" y="3937125"/>
            <a:ext cx="9848850" cy="691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731927" y="1946800"/>
            <a:ext cx="7061113" cy="7550574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42"/>
          <p:cNvSpPr txBox="1"/>
          <p:nvPr/>
        </p:nvSpPr>
        <p:spPr>
          <a:xfrm>
            <a:off x="11740693" y="2259500"/>
            <a:ext cx="4618200" cy="51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 Tab (no active spur)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42"/>
          <p:cNvSpPr txBox="1"/>
          <p:nvPr/>
        </p:nvSpPr>
        <p:spPr>
          <a:xfrm>
            <a:off x="10854575" y="6243200"/>
            <a:ext cx="4821600" cy="51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 Tab (with active spur)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43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604" name="Google Shape;604;p43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43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6" name="Google Shape;606;p43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43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43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9" name="Google Shape;609;p43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610" name="Google Shape;610;p43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611" name="Google Shape;611;p43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612" name="Google Shape;612;p43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3" name="Google Shape;613;p43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14" name="Google Shape;614;p43"/>
          <p:cNvSpPr txBox="1"/>
          <p:nvPr/>
        </p:nvSpPr>
        <p:spPr>
          <a:xfrm>
            <a:off x="1693189" y="629681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CHANGE 1: </a:t>
            </a: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Added</a:t>
            </a: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 “Home” TAB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615" name="Google Shape;615;p43"/>
          <p:cNvSpPr/>
          <p:nvPr/>
        </p:nvSpPr>
        <p:spPr>
          <a:xfrm>
            <a:off x="1693201" y="1774700"/>
            <a:ext cx="7529357" cy="7550566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6" name="Google Shape;616;p43"/>
          <p:cNvSpPr txBox="1"/>
          <p:nvPr/>
        </p:nvSpPr>
        <p:spPr>
          <a:xfrm>
            <a:off x="3424325" y="2512100"/>
            <a:ext cx="5552700" cy="6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Comparison</a:t>
            </a:r>
            <a:endParaRPr b="1"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Much more flexibility with different ways to initiate the spur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Clearer way to see the current activity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7" name="Google Shape;617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3725" y="7095726"/>
            <a:ext cx="9228201" cy="240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731927" y="1946800"/>
            <a:ext cx="7061113" cy="7550574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43"/>
          <p:cNvSpPr txBox="1"/>
          <p:nvPr/>
        </p:nvSpPr>
        <p:spPr>
          <a:xfrm>
            <a:off x="11740693" y="2259500"/>
            <a:ext cx="4618200" cy="51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 Tab (no active spur)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43"/>
          <p:cNvSpPr txBox="1"/>
          <p:nvPr/>
        </p:nvSpPr>
        <p:spPr>
          <a:xfrm>
            <a:off x="10854575" y="6243200"/>
            <a:ext cx="4821600" cy="51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 Tab (with active spur)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5" name="Google Shape;625;p44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626" name="Google Shape;626;p44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44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8" name="Google Shape;628;p44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44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4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1" name="Google Shape;631;p44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632" name="Google Shape;632;p44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633" name="Google Shape;633;p44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634" name="Google Shape;634;p44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44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36" name="Google Shape;636;p44"/>
          <p:cNvSpPr txBox="1"/>
          <p:nvPr/>
        </p:nvSpPr>
        <p:spPr>
          <a:xfrm>
            <a:off x="1693189" y="629681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CHANGE 2: NEW “FRIENDS” TAB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637" name="Google Shape;637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3200" y="1774700"/>
            <a:ext cx="6058926" cy="361820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44"/>
          <p:cNvSpPr/>
          <p:nvPr/>
        </p:nvSpPr>
        <p:spPr>
          <a:xfrm>
            <a:off x="9066026" y="1852500"/>
            <a:ext cx="7529357" cy="7550566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39" name="Google Shape;639;p44"/>
          <p:cNvSpPr txBox="1"/>
          <p:nvPr/>
        </p:nvSpPr>
        <p:spPr>
          <a:xfrm>
            <a:off x="10806250" y="2610350"/>
            <a:ext cx="5552700" cy="6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we changed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Added a centralized list of friends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Added the ability to see which friends are free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Added a way to send or accept friend requests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Added a way to learn more about a specific friend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0" name="Google Shape;640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13875" y="5672050"/>
            <a:ext cx="6161776" cy="383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45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646" name="Google Shape;646;p45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45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8" name="Google Shape;648;p45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45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45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1" name="Google Shape;651;p45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652" name="Google Shape;652;p45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653" name="Google Shape;653;p45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654" name="Google Shape;654;p45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5" name="Google Shape;655;p45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56" name="Google Shape;656;p45"/>
          <p:cNvSpPr txBox="1"/>
          <p:nvPr/>
        </p:nvSpPr>
        <p:spPr>
          <a:xfrm>
            <a:off x="1693189" y="629681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CHANGE 2: NEW “FRIENDS” TAB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657" name="Google Shape;657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3200" y="1774700"/>
            <a:ext cx="6058926" cy="3618200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5"/>
          <p:cNvSpPr/>
          <p:nvPr/>
        </p:nvSpPr>
        <p:spPr>
          <a:xfrm>
            <a:off x="9066026" y="1852500"/>
            <a:ext cx="7529357" cy="7550566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59" name="Google Shape;659;p45"/>
          <p:cNvSpPr txBox="1"/>
          <p:nvPr/>
        </p:nvSpPr>
        <p:spPr>
          <a:xfrm>
            <a:off x="10806250" y="2610350"/>
            <a:ext cx="5552700" cy="6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we changed it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Testers wanted to see a list of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their friends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Testers wanted to see more information about a specific friends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Testers wanted to initiate an activity starting by picking a friend (instead of starting from an activity)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0" name="Google Shape;660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13875" y="5672050"/>
            <a:ext cx="6161776" cy="383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" name="Google Shape;665;p46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666" name="Google Shape;666;p46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46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8" name="Google Shape;668;p46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46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46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1" name="Google Shape;671;p46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672" name="Google Shape;672;p46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673" name="Google Shape;673;p46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674" name="Google Shape;674;p46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5" name="Google Shape;675;p46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76" name="Google Shape;676;p46"/>
          <p:cNvSpPr txBox="1"/>
          <p:nvPr/>
        </p:nvSpPr>
        <p:spPr>
          <a:xfrm>
            <a:off x="1693189" y="629681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CHANGE 2: NEW “FRIENDS” TAB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677" name="Google Shape;677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3200" y="1774700"/>
            <a:ext cx="6058926" cy="36182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46"/>
          <p:cNvSpPr/>
          <p:nvPr/>
        </p:nvSpPr>
        <p:spPr>
          <a:xfrm>
            <a:off x="9066026" y="1852500"/>
            <a:ext cx="7529357" cy="7550566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79" name="Google Shape;679;p46"/>
          <p:cNvSpPr txBox="1"/>
          <p:nvPr/>
        </p:nvSpPr>
        <p:spPr>
          <a:xfrm>
            <a:off x="10806250" y="2610350"/>
            <a:ext cx="5552700" cy="6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Comparison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Hard to compare because it’s completely new! But…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transparent about who your friends are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intuitive for how to manage friends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Increased flexibility for exploring friends.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0" name="Google Shape;680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13875" y="5672050"/>
            <a:ext cx="6161776" cy="383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5" name="Google Shape;685;p47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686" name="Google Shape;686;p47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47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8" name="Google Shape;688;p47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47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47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1" name="Google Shape;691;p47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692" name="Google Shape;692;p47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693" name="Google Shape;693;p47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694" name="Google Shape;694;p47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5" name="Google Shape;695;p47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96" name="Google Shape;696;p47"/>
          <p:cNvSpPr txBox="1"/>
          <p:nvPr/>
        </p:nvSpPr>
        <p:spPr>
          <a:xfrm>
            <a:off x="1031875" y="629675"/>
            <a:ext cx="163791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CHANGE 3: NEW “Suggested Spur” Card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697" name="Google Shape;697;p47"/>
          <p:cNvSpPr/>
          <p:nvPr/>
        </p:nvSpPr>
        <p:spPr>
          <a:xfrm>
            <a:off x="1693201" y="1929563"/>
            <a:ext cx="7529357" cy="7550566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98" name="Google Shape;698;p47"/>
          <p:cNvSpPr txBox="1"/>
          <p:nvPr/>
        </p:nvSpPr>
        <p:spPr>
          <a:xfrm>
            <a:off x="3404550" y="2610350"/>
            <a:ext cx="5552700" cy="6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we changed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Added a new type of card to swipe on: “Suggested spur”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○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Based off of the users liked activities and the liked activities of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their free friends, suggest something to do right now.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9" name="Google Shape;699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73575" y="2489325"/>
            <a:ext cx="7628787" cy="618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4" name="Google Shape;704;p48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705" name="Google Shape;705;p48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48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7" name="Google Shape;707;p48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48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48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0" name="Google Shape;710;p48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711" name="Google Shape;711;p48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712" name="Google Shape;712;p48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713" name="Google Shape;713;p48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4" name="Google Shape;714;p48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15" name="Google Shape;715;p48"/>
          <p:cNvSpPr txBox="1"/>
          <p:nvPr/>
        </p:nvSpPr>
        <p:spPr>
          <a:xfrm>
            <a:off x="1031875" y="629675"/>
            <a:ext cx="163791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CHANGE 3: NEW “Suggested Spur” Card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716" name="Google Shape;716;p48"/>
          <p:cNvSpPr/>
          <p:nvPr/>
        </p:nvSpPr>
        <p:spPr>
          <a:xfrm>
            <a:off x="1693201" y="1929563"/>
            <a:ext cx="7529357" cy="7550566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17" name="Google Shape;717;p48"/>
          <p:cNvSpPr txBox="1"/>
          <p:nvPr/>
        </p:nvSpPr>
        <p:spPr>
          <a:xfrm>
            <a:off x="3404550" y="2610350"/>
            <a:ext cx="5552700" cy="6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we changed it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received many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notes cautioning that the swiping could become addictive, leading to people never actually acting on them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helps spur the user into action, as opposed to just letting them swipe forever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8" name="Google Shape;718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73575" y="2489325"/>
            <a:ext cx="7628787" cy="618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3" name="Google Shape;723;p49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724" name="Google Shape;724;p49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49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6" name="Google Shape;726;p49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49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49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9" name="Google Shape;729;p49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730" name="Google Shape;730;p49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731" name="Google Shape;731;p49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732" name="Google Shape;732;p49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3" name="Google Shape;733;p49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34" name="Google Shape;734;p49"/>
          <p:cNvSpPr txBox="1"/>
          <p:nvPr/>
        </p:nvSpPr>
        <p:spPr>
          <a:xfrm>
            <a:off x="1031875" y="629675"/>
            <a:ext cx="163791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CHANGE 3: NEW “Suggested Spur” Card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735" name="Google Shape;735;p49"/>
          <p:cNvSpPr/>
          <p:nvPr/>
        </p:nvSpPr>
        <p:spPr>
          <a:xfrm>
            <a:off x="1693201" y="1929563"/>
            <a:ext cx="7529357" cy="7550566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36" name="Google Shape;736;p49"/>
          <p:cNvSpPr txBox="1"/>
          <p:nvPr/>
        </p:nvSpPr>
        <p:spPr>
          <a:xfrm>
            <a:off x="3404550" y="2610350"/>
            <a:ext cx="5552700" cy="6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Comparison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Provides a lot more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encouragement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actually get off the phone and do an activity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7" name="Google Shape;737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73575" y="2489325"/>
            <a:ext cx="7628787" cy="618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2" name="Google Shape;742;p50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743" name="Google Shape;743;p50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50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5" name="Google Shape;745;p50"/>
          <p:cNvGrpSpPr/>
          <p:nvPr/>
        </p:nvGrpSpPr>
        <p:grpSpPr>
          <a:xfrm>
            <a:off x="16358896" y="1593866"/>
            <a:ext cx="3085741" cy="3266853"/>
            <a:chOff x="0" y="-47625"/>
            <a:chExt cx="812700" cy="860400"/>
          </a:xfrm>
        </p:grpSpPr>
        <p:sp>
          <p:nvSpPr>
            <p:cNvPr id="746" name="Google Shape;746;p50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70CBE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50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8" name="Google Shape;748;p50"/>
          <p:cNvGrpSpPr/>
          <p:nvPr/>
        </p:nvGrpSpPr>
        <p:grpSpPr>
          <a:xfrm>
            <a:off x="16358896" y="3136873"/>
            <a:ext cx="3085741" cy="3266853"/>
            <a:chOff x="0" y="-47625"/>
            <a:chExt cx="812700" cy="860400"/>
          </a:xfrm>
        </p:grpSpPr>
        <p:sp>
          <p:nvSpPr>
            <p:cNvPr id="749" name="Google Shape;749;p50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C474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50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1" name="Google Shape;751;p50"/>
          <p:cNvGrpSpPr/>
          <p:nvPr/>
        </p:nvGrpSpPr>
        <p:grpSpPr>
          <a:xfrm>
            <a:off x="16358896" y="4679880"/>
            <a:ext cx="3085741" cy="3266853"/>
            <a:chOff x="0" y="-47625"/>
            <a:chExt cx="812700" cy="860400"/>
          </a:xfrm>
        </p:grpSpPr>
        <p:sp>
          <p:nvSpPr>
            <p:cNvPr id="752" name="Google Shape;752;p50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E4C8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50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4" name="Google Shape;754;p50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755" name="Google Shape;755;p50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756" name="Google Shape;756;p50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757" name="Google Shape;757;p50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50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59" name="Google Shape;759;p50"/>
          <p:cNvSpPr/>
          <p:nvPr/>
        </p:nvSpPr>
        <p:spPr>
          <a:xfrm>
            <a:off x="3141897" y="3136864"/>
            <a:ext cx="1635364" cy="1819599"/>
          </a:xfrm>
          <a:custGeom>
            <a:rect b="b" l="l" r="r" t="t"/>
            <a:pathLst>
              <a:path extrusionOk="0" h="1819599" w="1635364">
                <a:moveTo>
                  <a:pt x="0" y="0"/>
                </a:moveTo>
                <a:lnTo>
                  <a:pt x="1635365" y="0"/>
                </a:lnTo>
                <a:lnTo>
                  <a:pt x="1635365" y="1819599"/>
                </a:lnTo>
                <a:lnTo>
                  <a:pt x="0" y="18195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60" name="Google Shape;760;p50"/>
          <p:cNvSpPr/>
          <p:nvPr/>
        </p:nvSpPr>
        <p:spPr>
          <a:xfrm rot="-833831">
            <a:off x="13591614" y="1410442"/>
            <a:ext cx="2055856" cy="2055856"/>
          </a:xfrm>
          <a:custGeom>
            <a:rect b="b" l="l" r="r" t="t"/>
            <a:pathLst>
              <a:path extrusionOk="0"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61" name="Google Shape;761;p50"/>
          <p:cNvSpPr/>
          <p:nvPr/>
        </p:nvSpPr>
        <p:spPr>
          <a:xfrm rot="-439219">
            <a:off x="7216544" y="1263541"/>
            <a:ext cx="3855239" cy="3373334"/>
          </a:xfrm>
          <a:custGeom>
            <a:rect b="b" l="l" r="r" t="t"/>
            <a:pathLst>
              <a:path extrusionOk="0" h="3371122" w="3852711">
                <a:moveTo>
                  <a:pt x="0" y="0"/>
                </a:moveTo>
                <a:lnTo>
                  <a:pt x="3852712" y="0"/>
                </a:lnTo>
                <a:lnTo>
                  <a:pt x="3852712" y="3371122"/>
                </a:lnTo>
                <a:lnTo>
                  <a:pt x="0" y="3371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62" name="Google Shape;762;p50"/>
          <p:cNvSpPr/>
          <p:nvPr/>
        </p:nvSpPr>
        <p:spPr>
          <a:xfrm>
            <a:off x="2704238" y="6495806"/>
            <a:ext cx="2073018" cy="2139137"/>
          </a:xfrm>
          <a:custGeom>
            <a:rect b="b" l="l" r="r" t="t"/>
            <a:pathLst>
              <a:path extrusionOk="0" h="2139137" w="2073018">
                <a:moveTo>
                  <a:pt x="0" y="0"/>
                </a:moveTo>
                <a:lnTo>
                  <a:pt x="2073018" y="0"/>
                </a:lnTo>
                <a:lnTo>
                  <a:pt x="2073018" y="2139138"/>
                </a:lnTo>
                <a:lnTo>
                  <a:pt x="0" y="21391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63" name="Google Shape;763;p50"/>
          <p:cNvSpPr/>
          <p:nvPr/>
        </p:nvSpPr>
        <p:spPr>
          <a:xfrm>
            <a:off x="14020035" y="7087053"/>
            <a:ext cx="1606303" cy="1547892"/>
          </a:xfrm>
          <a:custGeom>
            <a:rect b="b" l="l" r="r" t="t"/>
            <a:pathLst>
              <a:path extrusionOk="0" h="1547892" w="1606303">
                <a:moveTo>
                  <a:pt x="0" y="0"/>
                </a:moveTo>
                <a:lnTo>
                  <a:pt x="1606303" y="0"/>
                </a:lnTo>
                <a:lnTo>
                  <a:pt x="1606303" y="1547892"/>
                </a:lnTo>
                <a:lnTo>
                  <a:pt x="0" y="15478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64" name="Google Shape;764;p50"/>
          <p:cNvSpPr txBox="1"/>
          <p:nvPr/>
        </p:nvSpPr>
        <p:spPr>
          <a:xfrm>
            <a:off x="4078596" y="4888693"/>
            <a:ext cx="10597500" cy="16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763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Task Flows</a:t>
            </a:r>
            <a:endParaRPr/>
          </a:p>
        </p:txBody>
      </p:sp>
      <p:sp>
        <p:nvSpPr>
          <p:cNvPr id="765" name="Google Shape;765;p50"/>
          <p:cNvSpPr txBox="1"/>
          <p:nvPr/>
        </p:nvSpPr>
        <p:spPr>
          <a:xfrm rot="-442226">
            <a:off x="7838229" y="2123310"/>
            <a:ext cx="2527988" cy="1770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858" u="none" cap="none" strike="noStrike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0</a:t>
            </a:r>
            <a:r>
              <a:rPr b="1" lang="en-US" sz="11858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5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51"/>
          <p:cNvSpPr/>
          <p:nvPr/>
        </p:nvSpPr>
        <p:spPr>
          <a:xfrm rot="-5400000">
            <a:off x="12863908" y="4827991"/>
            <a:ext cx="8849508" cy="629561"/>
          </a:xfrm>
          <a:custGeom>
            <a:rect b="b" l="l" r="r" t="t"/>
            <a:pathLst>
              <a:path extrusionOk="0" h="165783" w="2330351">
                <a:moveTo>
                  <a:pt x="44624" y="0"/>
                </a:moveTo>
                <a:lnTo>
                  <a:pt x="2285727" y="0"/>
                </a:lnTo>
                <a:cubicBezTo>
                  <a:pt x="2297562" y="0"/>
                  <a:pt x="2308912" y="4701"/>
                  <a:pt x="2317281" y="13070"/>
                </a:cubicBezTo>
                <a:cubicBezTo>
                  <a:pt x="2325650" y="21439"/>
                  <a:pt x="2330351" y="32789"/>
                  <a:pt x="2330351" y="44624"/>
                </a:cubicBezTo>
                <a:lnTo>
                  <a:pt x="2330351" y="121159"/>
                </a:lnTo>
                <a:cubicBezTo>
                  <a:pt x="2330351" y="132994"/>
                  <a:pt x="2325650" y="144344"/>
                  <a:pt x="2317281" y="152713"/>
                </a:cubicBezTo>
                <a:cubicBezTo>
                  <a:pt x="2308912" y="161082"/>
                  <a:pt x="2297562" y="165783"/>
                  <a:pt x="2285727" y="165783"/>
                </a:cubicBezTo>
                <a:lnTo>
                  <a:pt x="44624" y="165783"/>
                </a:lnTo>
                <a:cubicBezTo>
                  <a:pt x="19979" y="165783"/>
                  <a:pt x="0" y="145804"/>
                  <a:pt x="0" y="121159"/>
                </a:cubicBezTo>
                <a:lnTo>
                  <a:pt x="0" y="44624"/>
                </a:lnTo>
                <a:cubicBezTo>
                  <a:pt x="0" y="32789"/>
                  <a:pt x="4701" y="21439"/>
                  <a:pt x="13070" y="13070"/>
                </a:cubicBezTo>
                <a:cubicBezTo>
                  <a:pt x="21439" y="4701"/>
                  <a:pt x="32789" y="0"/>
                  <a:pt x="44624" y="0"/>
                </a:cubicBezTo>
                <a:close/>
              </a:path>
            </a:pathLst>
          </a:custGeom>
          <a:solidFill>
            <a:srgbClr val="000000">
              <a:alpha val="219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1" name="Google Shape;771;p51"/>
          <p:cNvGrpSpPr/>
          <p:nvPr/>
        </p:nvGrpSpPr>
        <p:grpSpPr>
          <a:xfrm>
            <a:off x="16358896" y="3136873"/>
            <a:ext cx="3085741" cy="3266853"/>
            <a:chOff x="0" y="-47625"/>
            <a:chExt cx="812700" cy="860400"/>
          </a:xfrm>
        </p:grpSpPr>
        <p:sp>
          <p:nvSpPr>
            <p:cNvPr id="772" name="Google Shape;772;p51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C474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51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4" name="Google Shape;774;p51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5" name="Google Shape;775;p51"/>
          <p:cNvGrpSpPr/>
          <p:nvPr/>
        </p:nvGrpSpPr>
        <p:grpSpPr>
          <a:xfrm>
            <a:off x="16518726" y="1670066"/>
            <a:ext cx="3085741" cy="3266853"/>
            <a:chOff x="0" y="-47625"/>
            <a:chExt cx="812700" cy="860400"/>
          </a:xfrm>
        </p:grpSpPr>
        <p:sp>
          <p:nvSpPr>
            <p:cNvPr id="776" name="Google Shape;776;p51"/>
            <p:cNvSpPr/>
            <p:nvPr/>
          </p:nvSpPr>
          <p:spPr>
            <a:xfrm>
              <a:off x="0" y="0"/>
              <a:ext cx="387036" cy="279135"/>
            </a:xfrm>
            <a:custGeom>
              <a:rect b="b" l="l" r="r" t="t"/>
              <a:pathLst>
                <a:path extrusionOk="0" h="279135" w="387036">
                  <a:moveTo>
                    <a:pt x="105366" y="0"/>
                  </a:moveTo>
                  <a:lnTo>
                    <a:pt x="281670" y="0"/>
                  </a:lnTo>
                  <a:cubicBezTo>
                    <a:pt x="339862" y="0"/>
                    <a:pt x="387036" y="47174"/>
                    <a:pt x="387036" y="105366"/>
                  </a:cubicBezTo>
                  <a:lnTo>
                    <a:pt x="387036" y="173769"/>
                  </a:lnTo>
                  <a:cubicBezTo>
                    <a:pt x="387036" y="231961"/>
                    <a:pt x="339862" y="279135"/>
                    <a:pt x="281670" y="279135"/>
                  </a:cubicBezTo>
                  <a:lnTo>
                    <a:pt x="105366" y="279135"/>
                  </a:lnTo>
                  <a:cubicBezTo>
                    <a:pt x="47174" y="279135"/>
                    <a:pt x="0" y="231961"/>
                    <a:pt x="0" y="173769"/>
                  </a:cubicBezTo>
                  <a:lnTo>
                    <a:pt x="0" y="105366"/>
                  </a:lnTo>
                  <a:cubicBezTo>
                    <a:pt x="0" y="47174"/>
                    <a:pt x="47174" y="0"/>
                    <a:pt x="105366" y="0"/>
                  </a:cubicBezTo>
                  <a:close/>
                </a:path>
              </a:pathLst>
            </a:custGeom>
            <a:solidFill>
              <a:srgbClr val="70CBE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51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78" name="Google Shape;778;p51"/>
          <p:cNvGrpSpPr/>
          <p:nvPr/>
        </p:nvGrpSpPr>
        <p:grpSpPr>
          <a:xfrm>
            <a:off x="395235" y="64476"/>
            <a:ext cx="17015922" cy="9651736"/>
            <a:chOff x="0" y="-675084"/>
            <a:chExt cx="22687896" cy="12868981"/>
          </a:xfrm>
        </p:grpSpPr>
        <p:sp>
          <p:nvSpPr>
            <p:cNvPr id="779" name="Google Shape;779;p51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780" name="Google Shape;780;p51"/>
            <p:cNvGrpSpPr/>
            <p:nvPr/>
          </p:nvGrpSpPr>
          <p:grpSpPr>
            <a:xfrm>
              <a:off x="1455604" y="-675084"/>
              <a:ext cx="21232292" cy="12868981"/>
              <a:chOff x="0" y="-133350"/>
              <a:chExt cx="4194033" cy="2542021"/>
            </a:xfrm>
          </p:grpSpPr>
          <p:sp>
            <p:nvSpPr>
              <p:cNvPr id="781" name="Google Shape;781;p51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51"/>
              <p:cNvSpPr txBox="1"/>
              <p:nvPr/>
            </p:nvSpPr>
            <p:spPr>
              <a:xfrm>
                <a:off x="0" y="-133350"/>
                <a:ext cx="812700" cy="9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5443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83" name="Google Shape;783;p51"/>
          <p:cNvSpPr txBox="1"/>
          <p:nvPr/>
        </p:nvSpPr>
        <p:spPr>
          <a:xfrm>
            <a:off x="871425" y="927275"/>
            <a:ext cx="16539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Simple</a:t>
            </a: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: Find an </a:t>
            </a: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interesting</a:t>
            </a: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 activity </a:t>
            </a:r>
            <a:endParaRPr/>
          </a:p>
        </p:txBody>
      </p:sp>
      <p:pic>
        <p:nvPicPr>
          <p:cNvPr id="784" name="Google Shape;784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90798" y="2181200"/>
            <a:ext cx="3774830" cy="7386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7993" y="2181200"/>
            <a:ext cx="4112839" cy="7386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63194" y="2181200"/>
            <a:ext cx="4080686" cy="7386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886247" y="2181200"/>
            <a:ext cx="4202080" cy="73863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8" name="Google Shape;788;p51"/>
          <p:cNvCxnSpPr/>
          <p:nvPr/>
        </p:nvCxnSpPr>
        <p:spPr>
          <a:xfrm>
            <a:off x="4301425" y="4532088"/>
            <a:ext cx="1409700" cy="8367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288C7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9" name="Google Shape;789;p51"/>
          <p:cNvCxnSpPr/>
          <p:nvPr/>
        </p:nvCxnSpPr>
        <p:spPr>
          <a:xfrm rot="10800000">
            <a:off x="2664025" y="4995050"/>
            <a:ext cx="1637400" cy="27900"/>
          </a:xfrm>
          <a:prstGeom prst="straightConnector1">
            <a:avLst/>
          </a:prstGeom>
          <a:noFill/>
          <a:ln cap="flat" cmpd="sng" w="76200">
            <a:solidFill>
              <a:srgbClr val="6DB3D8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90" name="Google Shape;790;p51"/>
          <p:cNvSpPr txBox="1"/>
          <p:nvPr/>
        </p:nvSpPr>
        <p:spPr>
          <a:xfrm>
            <a:off x="2501575" y="4092475"/>
            <a:ext cx="1962300" cy="602700"/>
          </a:xfrm>
          <a:prstGeom prst="rect">
            <a:avLst/>
          </a:prstGeom>
          <a:solidFill>
            <a:srgbClr val="9CCEE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Left Swipe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91" name="Google Shape;791;p51"/>
          <p:cNvCxnSpPr/>
          <p:nvPr/>
        </p:nvCxnSpPr>
        <p:spPr>
          <a:xfrm>
            <a:off x="12542500" y="4092475"/>
            <a:ext cx="1870200" cy="8259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288C7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92" name="Google Shape;792;p51"/>
          <p:cNvCxnSpPr/>
          <p:nvPr/>
        </p:nvCxnSpPr>
        <p:spPr>
          <a:xfrm>
            <a:off x="10685550" y="4578663"/>
            <a:ext cx="1131000" cy="69900"/>
          </a:xfrm>
          <a:prstGeom prst="straightConnector1">
            <a:avLst/>
          </a:prstGeom>
          <a:noFill/>
          <a:ln cap="flat" cmpd="sng" w="76200">
            <a:solidFill>
              <a:srgbClr val="6DB3D8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93" name="Google Shape;793;p51"/>
          <p:cNvSpPr txBox="1"/>
          <p:nvPr/>
        </p:nvSpPr>
        <p:spPr>
          <a:xfrm>
            <a:off x="10346700" y="3755675"/>
            <a:ext cx="2264400" cy="602700"/>
          </a:xfrm>
          <a:prstGeom prst="rect">
            <a:avLst/>
          </a:prstGeom>
          <a:solidFill>
            <a:srgbClr val="9CCEE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Swipe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94" name="Google Shape;794;p51"/>
          <p:cNvCxnSpPr/>
          <p:nvPr/>
        </p:nvCxnSpPr>
        <p:spPr>
          <a:xfrm>
            <a:off x="8476500" y="5461413"/>
            <a:ext cx="1870200" cy="8259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288C7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52"/>
          <p:cNvSpPr/>
          <p:nvPr/>
        </p:nvSpPr>
        <p:spPr>
          <a:xfrm rot="-5400000">
            <a:off x="12863908" y="4827991"/>
            <a:ext cx="8849508" cy="629561"/>
          </a:xfrm>
          <a:custGeom>
            <a:rect b="b" l="l" r="r" t="t"/>
            <a:pathLst>
              <a:path extrusionOk="0" h="165783" w="2330351">
                <a:moveTo>
                  <a:pt x="44624" y="0"/>
                </a:moveTo>
                <a:lnTo>
                  <a:pt x="2285727" y="0"/>
                </a:lnTo>
                <a:cubicBezTo>
                  <a:pt x="2297562" y="0"/>
                  <a:pt x="2308912" y="4701"/>
                  <a:pt x="2317281" y="13070"/>
                </a:cubicBezTo>
                <a:cubicBezTo>
                  <a:pt x="2325650" y="21439"/>
                  <a:pt x="2330351" y="32789"/>
                  <a:pt x="2330351" y="44624"/>
                </a:cubicBezTo>
                <a:lnTo>
                  <a:pt x="2330351" y="121159"/>
                </a:lnTo>
                <a:cubicBezTo>
                  <a:pt x="2330351" y="132994"/>
                  <a:pt x="2325650" y="144344"/>
                  <a:pt x="2317281" y="152713"/>
                </a:cubicBezTo>
                <a:cubicBezTo>
                  <a:pt x="2308912" y="161082"/>
                  <a:pt x="2297562" y="165783"/>
                  <a:pt x="2285727" y="165783"/>
                </a:cubicBezTo>
                <a:lnTo>
                  <a:pt x="44624" y="165783"/>
                </a:lnTo>
                <a:cubicBezTo>
                  <a:pt x="19979" y="165783"/>
                  <a:pt x="0" y="145804"/>
                  <a:pt x="0" y="121159"/>
                </a:cubicBezTo>
                <a:lnTo>
                  <a:pt x="0" y="44624"/>
                </a:lnTo>
                <a:cubicBezTo>
                  <a:pt x="0" y="32789"/>
                  <a:pt x="4701" y="21439"/>
                  <a:pt x="13070" y="13070"/>
                </a:cubicBezTo>
                <a:cubicBezTo>
                  <a:pt x="21439" y="4701"/>
                  <a:pt x="32789" y="0"/>
                  <a:pt x="44624" y="0"/>
                </a:cubicBezTo>
                <a:close/>
              </a:path>
            </a:pathLst>
          </a:custGeom>
          <a:solidFill>
            <a:srgbClr val="000000">
              <a:alpha val="219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52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52"/>
          <p:cNvSpPr/>
          <p:nvPr/>
        </p:nvSpPr>
        <p:spPr>
          <a:xfrm>
            <a:off x="16518726" y="1774693"/>
            <a:ext cx="1469537" cy="1059848"/>
          </a:xfrm>
          <a:custGeom>
            <a:rect b="b" l="l" r="r" t="t"/>
            <a:pathLst>
              <a:path extrusionOk="0" h="279135" w="387036">
                <a:moveTo>
                  <a:pt x="105366" y="0"/>
                </a:moveTo>
                <a:lnTo>
                  <a:pt x="281670" y="0"/>
                </a:lnTo>
                <a:cubicBezTo>
                  <a:pt x="339862" y="0"/>
                  <a:pt x="387036" y="47174"/>
                  <a:pt x="387036" y="105366"/>
                </a:cubicBezTo>
                <a:lnTo>
                  <a:pt x="387036" y="173769"/>
                </a:lnTo>
                <a:cubicBezTo>
                  <a:pt x="387036" y="231961"/>
                  <a:pt x="339862" y="279135"/>
                  <a:pt x="281670" y="279135"/>
                </a:cubicBezTo>
                <a:lnTo>
                  <a:pt x="105366" y="279135"/>
                </a:lnTo>
                <a:cubicBezTo>
                  <a:pt x="47174" y="279135"/>
                  <a:pt x="0" y="231961"/>
                  <a:pt x="0" y="173769"/>
                </a:cubicBezTo>
                <a:lnTo>
                  <a:pt x="0" y="105366"/>
                </a:lnTo>
                <a:cubicBezTo>
                  <a:pt x="0" y="47174"/>
                  <a:pt x="47174" y="0"/>
                  <a:pt x="105366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52"/>
          <p:cNvSpPr/>
          <p:nvPr/>
        </p:nvSpPr>
        <p:spPr>
          <a:xfrm>
            <a:off x="16358896" y="3317700"/>
            <a:ext cx="1629367" cy="1059848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3" name="Google Shape;803;p52"/>
          <p:cNvGrpSpPr/>
          <p:nvPr/>
        </p:nvGrpSpPr>
        <p:grpSpPr>
          <a:xfrm>
            <a:off x="395235" y="64476"/>
            <a:ext cx="17015922" cy="9651736"/>
            <a:chOff x="0" y="-675084"/>
            <a:chExt cx="22687896" cy="12868981"/>
          </a:xfrm>
        </p:grpSpPr>
        <p:sp>
          <p:nvSpPr>
            <p:cNvPr id="804" name="Google Shape;804;p52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805" name="Google Shape;805;p52"/>
            <p:cNvGrpSpPr/>
            <p:nvPr/>
          </p:nvGrpSpPr>
          <p:grpSpPr>
            <a:xfrm>
              <a:off x="1455604" y="-675084"/>
              <a:ext cx="21232292" cy="12868981"/>
              <a:chOff x="0" y="-133350"/>
              <a:chExt cx="4194033" cy="2542021"/>
            </a:xfrm>
          </p:grpSpPr>
          <p:sp>
            <p:nvSpPr>
              <p:cNvPr id="806" name="Google Shape;806;p52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52"/>
              <p:cNvSpPr txBox="1"/>
              <p:nvPr/>
            </p:nvSpPr>
            <p:spPr>
              <a:xfrm>
                <a:off x="0" y="-133350"/>
                <a:ext cx="812700" cy="9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5443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808" name="Google Shape;808;p52"/>
          <p:cNvSpPr txBox="1"/>
          <p:nvPr/>
        </p:nvSpPr>
        <p:spPr>
          <a:xfrm>
            <a:off x="871425" y="927275"/>
            <a:ext cx="16539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Medium</a:t>
            </a: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: LEarn more about an act </a:t>
            </a:r>
            <a:endParaRPr/>
          </a:p>
        </p:txBody>
      </p:sp>
      <p:pic>
        <p:nvPicPr>
          <p:cNvPr id="809" name="Google Shape;809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83850" y="2225951"/>
            <a:ext cx="3464851" cy="6329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79601" y="2225951"/>
            <a:ext cx="3281100" cy="632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79661" y="2225951"/>
            <a:ext cx="3176780" cy="63295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2" name="Google Shape;812;p52"/>
          <p:cNvCxnSpPr/>
          <p:nvPr/>
        </p:nvCxnSpPr>
        <p:spPr>
          <a:xfrm flipH="1" rot="10800000">
            <a:off x="3274676" y="5984413"/>
            <a:ext cx="2534700" cy="20079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288C7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13" name="Google Shape;813;p52"/>
          <p:cNvCxnSpPr/>
          <p:nvPr/>
        </p:nvCxnSpPr>
        <p:spPr>
          <a:xfrm>
            <a:off x="8232100" y="3675811"/>
            <a:ext cx="1397400" cy="13695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288C7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53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9" name="Google Shape;819;p53"/>
          <p:cNvSpPr/>
          <p:nvPr/>
        </p:nvSpPr>
        <p:spPr>
          <a:xfrm rot="-5400000">
            <a:off x="12863908" y="4827991"/>
            <a:ext cx="8849508" cy="629561"/>
          </a:xfrm>
          <a:custGeom>
            <a:rect b="b" l="l" r="r" t="t"/>
            <a:pathLst>
              <a:path extrusionOk="0" h="165783" w="2330351">
                <a:moveTo>
                  <a:pt x="44624" y="0"/>
                </a:moveTo>
                <a:lnTo>
                  <a:pt x="2285727" y="0"/>
                </a:lnTo>
                <a:cubicBezTo>
                  <a:pt x="2297562" y="0"/>
                  <a:pt x="2308912" y="4701"/>
                  <a:pt x="2317281" y="13070"/>
                </a:cubicBezTo>
                <a:cubicBezTo>
                  <a:pt x="2325650" y="21439"/>
                  <a:pt x="2330351" y="32789"/>
                  <a:pt x="2330351" y="44624"/>
                </a:cubicBezTo>
                <a:lnTo>
                  <a:pt x="2330351" y="121159"/>
                </a:lnTo>
                <a:cubicBezTo>
                  <a:pt x="2330351" y="132994"/>
                  <a:pt x="2325650" y="144344"/>
                  <a:pt x="2317281" y="152713"/>
                </a:cubicBezTo>
                <a:cubicBezTo>
                  <a:pt x="2308912" y="161082"/>
                  <a:pt x="2297562" y="165783"/>
                  <a:pt x="2285727" y="165783"/>
                </a:cubicBezTo>
                <a:lnTo>
                  <a:pt x="44624" y="165783"/>
                </a:lnTo>
                <a:cubicBezTo>
                  <a:pt x="19979" y="165783"/>
                  <a:pt x="0" y="145804"/>
                  <a:pt x="0" y="121159"/>
                </a:cubicBezTo>
                <a:lnTo>
                  <a:pt x="0" y="44624"/>
                </a:lnTo>
                <a:cubicBezTo>
                  <a:pt x="0" y="32789"/>
                  <a:pt x="4701" y="21439"/>
                  <a:pt x="13070" y="13070"/>
                </a:cubicBezTo>
                <a:cubicBezTo>
                  <a:pt x="21439" y="4701"/>
                  <a:pt x="32789" y="0"/>
                  <a:pt x="44624" y="0"/>
                </a:cubicBezTo>
                <a:close/>
              </a:path>
            </a:pathLst>
          </a:custGeom>
          <a:solidFill>
            <a:srgbClr val="000000">
              <a:alpha val="219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0" name="Google Shape;820;p53"/>
          <p:cNvGrpSpPr/>
          <p:nvPr/>
        </p:nvGrpSpPr>
        <p:grpSpPr>
          <a:xfrm>
            <a:off x="16358896" y="3136873"/>
            <a:ext cx="3085741" cy="3266853"/>
            <a:chOff x="0" y="-47625"/>
            <a:chExt cx="812700" cy="860400"/>
          </a:xfrm>
        </p:grpSpPr>
        <p:sp>
          <p:nvSpPr>
            <p:cNvPr id="821" name="Google Shape;821;p53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C474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53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3" name="Google Shape;823;p53"/>
          <p:cNvGrpSpPr/>
          <p:nvPr/>
        </p:nvGrpSpPr>
        <p:grpSpPr>
          <a:xfrm>
            <a:off x="16518726" y="1593866"/>
            <a:ext cx="3085741" cy="3266853"/>
            <a:chOff x="0" y="-47625"/>
            <a:chExt cx="812700" cy="860400"/>
          </a:xfrm>
        </p:grpSpPr>
        <p:sp>
          <p:nvSpPr>
            <p:cNvPr id="824" name="Google Shape;824;p53"/>
            <p:cNvSpPr/>
            <p:nvPr/>
          </p:nvSpPr>
          <p:spPr>
            <a:xfrm>
              <a:off x="0" y="0"/>
              <a:ext cx="387036" cy="279135"/>
            </a:xfrm>
            <a:custGeom>
              <a:rect b="b" l="l" r="r" t="t"/>
              <a:pathLst>
                <a:path extrusionOk="0" h="279135" w="387036">
                  <a:moveTo>
                    <a:pt x="105366" y="0"/>
                  </a:moveTo>
                  <a:lnTo>
                    <a:pt x="281670" y="0"/>
                  </a:lnTo>
                  <a:cubicBezTo>
                    <a:pt x="339862" y="0"/>
                    <a:pt x="387036" y="47174"/>
                    <a:pt x="387036" y="105366"/>
                  </a:cubicBezTo>
                  <a:lnTo>
                    <a:pt x="387036" y="173769"/>
                  </a:lnTo>
                  <a:cubicBezTo>
                    <a:pt x="387036" y="231961"/>
                    <a:pt x="339862" y="279135"/>
                    <a:pt x="281670" y="279135"/>
                  </a:cubicBezTo>
                  <a:lnTo>
                    <a:pt x="105366" y="279135"/>
                  </a:lnTo>
                  <a:cubicBezTo>
                    <a:pt x="47174" y="279135"/>
                    <a:pt x="0" y="231961"/>
                    <a:pt x="0" y="173769"/>
                  </a:cubicBezTo>
                  <a:lnTo>
                    <a:pt x="0" y="105366"/>
                  </a:lnTo>
                  <a:cubicBezTo>
                    <a:pt x="0" y="47174"/>
                    <a:pt x="47174" y="0"/>
                    <a:pt x="105366" y="0"/>
                  </a:cubicBezTo>
                  <a:close/>
                </a:path>
              </a:pathLst>
            </a:custGeom>
            <a:solidFill>
              <a:srgbClr val="70CBE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53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6" name="Google Shape;826;p53"/>
          <p:cNvGrpSpPr/>
          <p:nvPr/>
        </p:nvGrpSpPr>
        <p:grpSpPr>
          <a:xfrm>
            <a:off x="395235" y="64476"/>
            <a:ext cx="17015922" cy="9651736"/>
            <a:chOff x="0" y="-675084"/>
            <a:chExt cx="22687896" cy="12868981"/>
          </a:xfrm>
        </p:grpSpPr>
        <p:sp>
          <p:nvSpPr>
            <p:cNvPr id="827" name="Google Shape;827;p53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828" name="Google Shape;828;p53"/>
            <p:cNvGrpSpPr/>
            <p:nvPr/>
          </p:nvGrpSpPr>
          <p:grpSpPr>
            <a:xfrm>
              <a:off x="1455604" y="-675084"/>
              <a:ext cx="21232292" cy="12868981"/>
              <a:chOff x="0" y="-133350"/>
              <a:chExt cx="4194033" cy="2542021"/>
            </a:xfrm>
          </p:grpSpPr>
          <p:sp>
            <p:nvSpPr>
              <p:cNvPr id="829" name="Google Shape;829;p53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0" name="Google Shape;830;p53"/>
              <p:cNvSpPr txBox="1"/>
              <p:nvPr/>
            </p:nvSpPr>
            <p:spPr>
              <a:xfrm>
                <a:off x="0" y="-133350"/>
                <a:ext cx="812700" cy="9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5443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831" name="Google Shape;831;p53"/>
          <p:cNvSpPr txBox="1"/>
          <p:nvPr/>
        </p:nvSpPr>
        <p:spPr>
          <a:xfrm>
            <a:off x="871425" y="927275"/>
            <a:ext cx="16539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Complex: Coordinate an Activity </a:t>
            </a:r>
            <a:endParaRPr/>
          </a:p>
        </p:txBody>
      </p:sp>
      <p:pic>
        <p:nvPicPr>
          <p:cNvPr id="832" name="Google Shape;832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3950" y="2170288"/>
            <a:ext cx="3182451" cy="6222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1499" y="2181737"/>
            <a:ext cx="3182450" cy="6199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89048" y="2147124"/>
            <a:ext cx="3237394" cy="6222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341551" y="2147125"/>
            <a:ext cx="3304565" cy="6222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6" name="Google Shape;836;p53"/>
          <p:cNvCxnSpPr/>
          <p:nvPr/>
        </p:nvCxnSpPr>
        <p:spPr>
          <a:xfrm>
            <a:off x="4307350" y="2741775"/>
            <a:ext cx="1083900" cy="9990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288C7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7" name="Google Shape;837;p53"/>
          <p:cNvCxnSpPr/>
          <p:nvPr/>
        </p:nvCxnSpPr>
        <p:spPr>
          <a:xfrm>
            <a:off x="7306250" y="3740775"/>
            <a:ext cx="1360800" cy="2046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288C7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8" name="Google Shape;838;p53"/>
          <p:cNvCxnSpPr/>
          <p:nvPr/>
        </p:nvCxnSpPr>
        <p:spPr>
          <a:xfrm rot="-5400000">
            <a:off x="9982225" y="4896100"/>
            <a:ext cx="2074500" cy="17532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288C7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839" name="Google Shape;839;p5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780625" y="2117438"/>
            <a:ext cx="3304576" cy="63284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0" name="Google Shape;840;p53"/>
          <p:cNvCxnSpPr/>
          <p:nvPr/>
        </p:nvCxnSpPr>
        <p:spPr>
          <a:xfrm flipH="1" rot="10800000">
            <a:off x="12117238" y="3242750"/>
            <a:ext cx="3015900" cy="62400"/>
          </a:xfrm>
          <a:prstGeom prst="curvedConnector3">
            <a:avLst>
              <a:gd fmla="val 50000" name="adj1"/>
            </a:avLst>
          </a:prstGeom>
          <a:noFill/>
          <a:ln cap="flat" cmpd="sng" w="76200">
            <a:solidFill>
              <a:srgbClr val="288C7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5" name="Google Shape;845;p54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846" name="Google Shape;846;p54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54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8" name="Google Shape;848;p54"/>
          <p:cNvGrpSpPr/>
          <p:nvPr/>
        </p:nvGrpSpPr>
        <p:grpSpPr>
          <a:xfrm>
            <a:off x="16358896" y="1593866"/>
            <a:ext cx="3085741" cy="3266853"/>
            <a:chOff x="0" y="-47625"/>
            <a:chExt cx="812700" cy="860400"/>
          </a:xfrm>
        </p:grpSpPr>
        <p:sp>
          <p:nvSpPr>
            <p:cNvPr id="849" name="Google Shape;849;p54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70CBE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54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1" name="Google Shape;851;p54"/>
          <p:cNvGrpSpPr/>
          <p:nvPr/>
        </p:nvGrpSpPr>
        <p:grpSpPr>
          <a:xfrm>
            <a:off x="16358896" y="3136873"/>
            <a:ext cx="3085741" cy="3266853"/>
            <a:chOff x="0" y="-47625"/>
            <a:chExt cx="812700" cy="860400"/>
          </a:xfrm>
        </p:grpSpPr>
        <p:sp>
          <p:nvSpPr>
            <p:cNvPr id="852" name="Google Shape;852;p54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C474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54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54" name="Google Shape;854;p54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5" name="Google Shape;855;p54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856" name="Google Shape;856;p54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857" name="Google Shape;857;p54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858" name="Google Shape;858;p54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9" name="Google Shape;859;p54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860" name="Google Shape;860;p54"/>
          <p:cNvSpPr/>
          <p:nvPr/>
        </p:nvSpPr>
        <p:spPr>
          <a:xfrm rot="975612">
            <a:off x="2954353" y="1965058"/>
            <a:ext cx="2246124" cy="2142241"/>
          </a:xfrm>
          <a:custGeom>
            <a:rect b="b" l="l" r="r" t="t"/>
            <a:pathLst>
              <a:path extrusionOk="0" h="2142241" w="2246124">
                <a:moveTo>
                  <a:pt x="0" y="0"/>
                </a:moveTo>
                <a:lnTo>
                  <a:pt x="2246124" y="0"/>
                </a:lnTo>
                <a:lnTo>
                  <a:pt x="2246124" y="2142241"/>
                </a:lnTo>
                <a:lnTo>
                  <a:pt x="0" y="2142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1" name="Google Shape;861;p54"/>
          <p:cNvSpPr/>
          <p:nvPr/>
        </p:nvSpPr>
        <p:spPr>
          <a:xfrm>
            <a:off x="13457660" y="1647166"/>
            <a:ext cx="3365472" cy="3104648"/>
          </a:xfrm>
          <a:custGeom>
            <a:rect b="b" l="l" r="r" t="t"/>
            <a:pathLst>
              <a:path extrusionOk="0" h="3104648" w="3365472">
                <a:moveTo>
                  <a:pt x="0" y="0"/>
                </a:moveTo>
                <a:lnTo>
                  <a:pt x="3365472" y="0"/>
                </a:lnTo>
                <a:lnTo>
                  <a:pt x="3365472" y="3104648"/>
                </a:lnTo>
                <a:lnTo>
                  <a:pt x="0" y="31046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2" name="Google Shape;862;p54"/>
          <p:cNvSpPr/>
          <p:nvPr/>
        </p:nvSpPr>
        <p:spPr>
          <a:xfrm rot="665128">
            <a:off x="11551898" y="1402368"/>
            <a:ext cx="1510831" cy="1806673"/>
          </a:xfrm>
          <a:custGeom>
            <a:rect b="b" l="l" r="r" t="t"/>
            <a:pathLst>
              <a:path extrusionOk="0" h="1804543" w="1509049">
                <a:moveTo>
                  <a:pt x="0" y="0"/>
                </a:moveTo>
                <a:lnTo>
                  <a:pt x="1509049" y="0"/>
                </a:lnTo>
                <a:lnTo>
                  <a:pt x="1509049" y="1804543"/>
                </a:lnTo>
                <a:lnTo>
                  <a:pt x="0" y="1804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3" name="Google Shape;863;p54"/>
          <p:cNvSpPr/>
          <p:nvPr/>
        </p:nvSpPr>
        <p:spPr>
          <a:xfrm rot="-439219">
            <a:off x="7216544" y="1263541"/>
            <a:ext cx="3855239" cy="3373334"/>
          </a:xfrm>
          <a:custGeom>
            <a:rect b="b" l="l" r="r" t="t"/>
            <a:pathLst>
              <a:path extrusionOk="0" h="3371122" w="3852711">
                <a:moveTo>
                  <a:pt x="0" y="0"/>
                </a:moveTo>
                <a:lnTo>
                  <a:pt x="3852712" y="0"/>
                </a:lnTo>
                <a:lnTo>
                  <a:pt x="3852712" y="3371122"/>
                </a:lnTo>
                <a:lnTo>
                  <a:pt x="0" y="3371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4" name="Google Shape;864;p54"/>
          <p:cNvSpPr txBox="1"/>
          <p:nvPr/>
        </p:nvSpPr>
        <p:spPr>
          <a:xfrm>
            <a:off x="3845218" y="12182255"/>
            <a:ext cx="10597500" cy="16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763" u="none" cap="none" strike="noStrike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01</a:t>
            </a:r>
            <a:endParaRPr/>
          </a:p>
        </p:txBody>
      </p:sp>
      <p:sp>
        <p:nvSpPr>
          <p:cNvPr id="865" name="Google Shape;865;p54"/>
          <p:cNvSpPr txBox="1"/>
          <p:nvPr/>
        </p:nvSpPr>
        <p:spPr>
          <a:xfrm>
            <a:off x="2699350" y="4888700"/>
            <a:ext cx="13659600" cy="3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763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Prototype Implementation</a:t>
            </a:r>
            <a:endParaRPr b="1" sz="10763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866" name="Google Shape;866;p54"/>
          <p:cNvSpPr txBox="1"/>
          <p:nvPr/>
        </p:nvSpPr>
        <p:spPr>
          <a:xfrm rot="-442226">
            <a:off x="7838229" y="2123310"/>
            <a:ext cx="2527988" cy="1770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858" u="none" cap="none" strike="noStrike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0</a:t>
            </a:r>
            <a:r>
              <a:rPr b="1" lang="en-US" sz="11858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1" name="Google Shape;871;p55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872" name="Google Shape;872;p55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55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4" name="Google Shape;874;p55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p55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55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7" name="Google Shape;877;p55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878" name="Google Shape;878;p55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879" name="Google Shape;879;p55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880" name="Google Shape;880;p55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1" name="Google Shape;881;p55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882" name="Google Shape;882;p55"/>
          <p:cNvSpPr txBox="1"/>
          <p:nvPr/>
        </p:nvSpPr>
        <p:spPr>
          <a:xfrm>
            <a:off x="1693189" y="629681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Tools used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883" name="Google Shape;883;p55"/>
          <p:cNvSpPr/>
          <p:nvPr/>
        </p:nvSpPr>
        <p:spPr>
          <a:xfrm>
            <a:off x="1693201" y="1774700"/>
            <a:ext cx="7529357" cy="7550566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4" name="Google Shape;884;p55"/>
          <p:cNvSpPr txBox="1"/>
          <p:nvPr/>
        </p:nvSpPr>
        <p:spPr>
          <a:xfrm>
            <a:off x="3424325" y="2512100"/>
            <a:ext cx="5552700" cy="6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Figma</a:t>
            </a:r>
            <a:endParaRPr b="1"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○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Collaborative workflow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○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Powerful tool with lots of capabilities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○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Popular with lots of support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○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 much functionality?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■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Tricky to get started for a team of all beginners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○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Hard to work with variables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55"/>
          <p:cNvSpPr/>
          <p:nvPr/>
        </p:nvSpPr>
        <p:spPr>
          <a:xfrm>
            <a:off x="9520826" y="1774700"/>
            <a:ext cx="7529357" cy="7550566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6" name="Google Shape;886;p55"/>
          <p:cNvSpPr txBox="1"/>
          <p:nvPr/>
        </p:nvSpPr>
        <p:spPr>
          <a:xfrm>
            <a:off x="11240350" y="2567950"/>
            <a:ext cx="5552700" cy="6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Noun Project</a:t>
            </a:r>
            <a:endParaRPr b="1"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○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Lots of options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○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Clear and representative icons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○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inconsistencies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across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icon style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1" name="Google Shape;891;p56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892" name="Google Shape;892;p56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56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4" name="Google Shape;894;p56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56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56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7" name="Google Shape;897;p56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898" name="Google Shape;898;p56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899" name="Google Shape;899;p56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900" name="Google Shape;900;p56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1" name="Google Shape;901;p56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02" name="Google Shape;902;p56"/>
          <p:cNvSpPr txBox="1"/>
          <p:nvPr/>
        </p:nvSpPr>
        <p:spPr>
          <a:xfrm>
            <a:off x="1693189" y="629681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PRototype limitations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903" name="Google Shape;903;p56"/>
          <p:cNvSpPr/>
          <p:nvPr/>
        </p:nvSpPr>
        <p:spPr>
          <a:xfrm>
            <a:off x="1693201" y="1774700"/>
            <a:ext cx="7529357" cy="7550566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4" name="Google Shape;904;p56"/>
          <p:cNvSpPr txBox="1"/>
          <p:nvPr/>
        </p:nvSpPr>
        <p:spPr>
          <a:xfrm>
            <a:off x="3424325" y="2512100"/>
            <a:ext cx="5552700" cy="6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Limitations</a:t>
            </a:r>
            <a:endParaRPr b="1"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Elements not implemented since they aren’t directly part of a task flow: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○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Profile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○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friends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○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Suggested spur card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Search bars not active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Filters not active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Limited number of activities to swipe through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56"/>
          <p:cNvSpPr/>
          <p:nvPr/>
        </p:nvSpPr>
        <p:spPr>
          <a:xfrm>
            <a:off x="9520826" y="1774700"/>
            <a:ext cx="7529357" cy="7550566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6" name="Google Shape;906;p56"/>
          <p:cNvSpPr txBox="1"/>
          <p:nvPr/>
        </p:nvSpPr>
        <p:spPr>
          <a:xfrm>
            <a:off x="11240350" y="2567950"/>
            <a:ext cx="5552700" cy="6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Hardcoded</a:t>
            </a:r>
            <a:endParaRPr b="1"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Friends + friends information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Activities + activities information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Wizard-of-Oz</a:t>
            </a:r>
            <a:endParaRPr b="1"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Friends + friends information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Activities + activities information</a:t>
            </a:r>
            <a:endParaRPr b="1"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" name="Google Shape;911;p57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912" name="Google Shape;912;p57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57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4" name="Google Shape;914;p57"/>
          <p:cNvGrpSpPr/>
          <p:nvPr/>
        </p:nvGrpSpPr>
        <p:grpSpPr>
          <a:xfrm>
            <a:off x="16358896" y="1593866"/>
            <a:ext cx="3085741" cy="3266853"/>
            <a:chOff x="0" y="-47625"/>
            <a:chExt cx="812700" cy="860400"/>
          </a:xfrm>
        </p:grpSpPr>
        <p:sp>
          <p:nvSpPr>
            <p:cNvPr id="915" name="Google Shape;915;p57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70CBE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57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7" name="Google Shape;917;p57"/>
          <p:cNvGrpSpPr/>
          <p:nvPr/>
        </p:nvGrpSpPr>
        <p:grpSpPr>
          <a:xfrm>
            <a:off x="16358896" y="3136873"/>
            <a:ext cx="3085741" cy="3266853"/>
            <a:chOff x="0" y="-47625"/>
            <a:chExt cx="812700" cy="860400"/>
          </a:xfrm>
        </p:grpSpPr>
        <p:sp>
          <p:nvSpPr>
            <p:cNvPr id="918" name="Google Shape;918;p57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C474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57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0" name="Google Shape;920;p57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21" name="Google Shape;921;p57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922" name="Google Shape;922;p57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923" name="Google Shape;923;p57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924" name="Google Shape;924;p57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5" name="Google Shape;925;p57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26" name="Google Shape;926;p57"/>
          <p:cNvSpPr/>
          <p:nvPr/>
        </p:nvSpPr>
        <p:spPr>
          <a:xfrm rot="975612">
            <a:off x="2954353" y="1965058"/>
            <a:ext cx="2246124" cy="2142241"/>
          </a:xfrm>
          <a:custGeom>
            <a:rect b="b" l="l" r="r" t="t"/>
            <a:pathLst>
              <a:path extrusionOk="0" h="2142241" w="2246124">
                <a:moveTo>
                  <a:pt x="0" y="0"/>
                </a:moveTo>
                <a:lnTo>
                  <a:pt x="2246124" y="0"/>
                </a:lnTo>
                <a:lnTo>
                  <a:pt x="2246124" y="2142241"/>
                </a:lnTo>
                <a:lnTo>
                  <a:pt x="0" y="2142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7" name="Google Shape;927;p57"/>
          <p:cNvSpPr/>
          <p:nvPr/>
        </p:nvSpPr>
        <p:spPr>
          <a:xfrm rot="663782">
            <a:off x="12980506" y="1379641"/>
            <a:ext cx="2575519" cy="3079843"/>
          </a:xfrm>
          <a:custGeom>
            <a:rect b="b" l="l" r="r" t="t"/>
            <a:pathLst>
              <a:path extrusionOk="0" h="1804543" w="1509049">
                <a:moveTo>
                  <a:pt x="0" y="0"/>
                </a:moveTo>
                <a:lnTo>
                  <a:pt x="1509049" y="0"/>
                </a:lnTo>
                <a:lnTo>
                  <a:pt x="1509049" y="1804543"/>
                </a:lnTo>
                <a:lnTo>
                  <a:pt x="0" y="1804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8" name="Google Shape;928;p57"/>
          <p:cNvSpPr txBox="1"/>
          <p:nvPr/>
        </p:nvSpPr>
        <p:spPr>
          <a:xfrm>
            <a:off x="3845218" y="12182255"/>
            <a:ext cx="10597500" cy="16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763" u="none" cap="none" strike="noStrike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01</a:t>
            </a:r>
            <a:endParaRPr/>
          </a:p>
        </p:txBody>
      </p:sp>
      <p:sp>
        <p:nvSpPr>
          <p:cNvPr id="929" name="Google Shape;929;p57"/>
          <p:cNvSpPr txBox="1"/>
          <p:nvPr/>
        </p:nvSpPr>
        <p:spPr>
          <a:xfrm>
            <a:off x="2699350" y="4888700"/>
            <a:ext cx="13659600" cy="16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763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Appendix</a:t>
            </a:r>
            <a:endParaRPr b="1" sz="10763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grpSp>
        <p:nvGrpSpPr>
          <p:cNvPr id="930" name="Google Shape;930;p57"/>
          <p:cNvGrpSpPr/>
          <p:nvPr/>
        </p:nvGrpSpPr>
        <p:grpSpPr>
          <a:xfrm rot="-1021128">
            <a:off x="7267775" y="1199176"/>
            <a:ext cx="3562081" cy="3103012"/>
            <a:chOff x="7387285" y="1188096"/>
            <a:chExt cx="3428377" cy="3053096"/>
          </a:xfrm>
        </p:grpSpPr>
        <p:sp>
          <p:nvSpPr>
            <p:cNvPr id="931" name="Google Shape;931;p57"/>
            <p:cNvSpPr/>
            <p:nvPr/>
          </p:nvSpPr>
          <p:spPr>
            <a:xfrm rot="-3026">
              <a:off x="7387284" y="1189605"/>
              <a:ext cx="3428378" cy="3050078"/>
            </a:xfrm>
            <a:custGeom>
              <a:rect b="b" l="l" r="r" t="t"/>
              <a:pathLst>
                <a:path extrusionOk="0" h="1051751" w="1207175">
                  <a:moveTo>
                    <a:pt x="0" y="0"/>
                  </a:moveTo>
                  <a:lnTo>
                    <a:pt x="1207174" y="0"/>
                  </a:lnTo>
                  <a:lnTo>
                    <a:pt x="1207174" y="1051751"/>
                  </a:lnTo>
                  <a:lnTo>
                    <a:pt x="0" y="105175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32" name="Google Shape;932;p57"/>
            <p:cNvSpPr txBox="1"/>
            <p:nvPr/>
          </p:nvSpPr>
          <p:spPr>
            <a:xfrm>
              <a:off x="7838229" y="2123331"/>
              <a:ext cx="2528100" cy="174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9699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858" u="none" cap="none" strike="noStrike">
                  <a:solidFill>
                    <a:srgbClr val="DF5A51"/>
                  </a:solidFill>
                  <a:latin typeface="Luckiest Guy"/>
                  <a:ea typeface="Luckiest Guy"/>
                  <a:cs typeface="Luckiest Guy"/>
                  <a:sym typeface="Luckiest Guy"/>
                </a:rPr>
                <a:t>0</a:t>
              </a:r>
              <a:r>
                <a:rPr b="1" lang="en-US" sz="11858">
                  <a:solidFill>
                    <a:srgbClr val="DF5A51"/>
                  </a:solidFill>
                  <a:latin typeface="Luckiest Guy"/>
                  <a:ea typeface="Luckiest Guy"/>
                  <a:cs typeface="Luckiest Guy"/>
                  <a:sym typeface="Luckiest Guy"/>
                </a:rPr>
                <a:t>7</a:t>
              </a:r>
              <a:endParaRPr/>
            </a:p>
          </p:txBody>
        </p:sp>
      </p:grpSp>
      <p:sp>
        <p:nvSpPr>
          <p:cNvPr id="933" name="Google Shape;933;p57"/>
          <p:cNvSpPr/>
          <p:nvPr/>
        </p:nvSpPr>
        <p:spPr>
          <a:xfrm>
            <a:off x="2699354" y="4860694"/>
            <a:ext cx="3266688" cy="4339803"/>
          </a:xfrm>
          <a:custGeom>
            <a:rect b="b" l="l" r="r" t="t"/>
            <a:pathLst>
              <a:path extrusionOk="0" h="1537574" w="1157374">
                <a:moveTo>
                  <a:pt x="0" y="0"/>
                </a:moveTo>
                <a:lnTo>
                  <a:pt x="1157374" y="0"/>
                </a:lnTo>
                <a:lnTo>
                  <a:pt x="1157374" y="1537575"/>
                </a:lnTo>
                <a:lnTo>
                  <a:pt x="0" y="15375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8" name="Google Shape;938;p58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939" name="Google Shape;939;p58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58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1" name="Google Shape;941;p58"/>
          <p:cNvGrpSpPr/>
          <p:nvPr/>
        </p:nvGrpSpPr>
        <p:grpSpPr>
          <a:xfrm>
            <a:off x="16358896" y="1593866"/>
            <a:ext cx="3085741" cy="3266853"/>
            <a:chOff x="0" y="-47625"/>
            <a:chExt cx="812700" cy="860400"/>
          </a:xfrm>
        </p:grpSpPr>
        <p:sp>
          <p:nvSpPr>
            <p:cNvPr id="942" name="Google Shape;942;p58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70CBE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58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4" name="Google Shape;944;p58"/>
          <p:cNvGrpSpPr/>
          <p:nvPr/>
        </p:nvGrpSpPr>
        <p:grpSpPr>
          <a:xfrm>
            <a:off x="16358896" y="3136873"/>
            <a:ext cx="3085741" cy="3266853"/>
            <a:chOff x="0" y="-47625"/>
            <a:chExt cx="812700" cy="860400"/>
          </a:xfrm>
        </p:grpSpPr>
        <p:sp>
          <p:nvSpPr>
            <p:cNvPr id="945" name="Google Shape;945;p58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C474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58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7" name="Google Shape;947;p58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48" name="Google Shape;948;p58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949" name="Google Shape;949;p58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950" name="Google Shape;950;p58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951" name="Google Shape;951;p58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2" name="Google Shape;952;p58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53" name="Google Shape;953;p58"/>
          <p:cNvSpPr txBox="1"/>
          <p:nvPr/>
        </p:nvSpPr>
        <p:spPr>
          <a:xfrm>
            <a:off x="3845218" y="12182255"/>
            <a:ext cx="10597500" cy="16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763" u="none" cap="none" strike="noStrike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01</a:t>
            </a:r>
            <a:endParaRPr/>
          </a:p>
        </p:txBody>
      </p:sp>
      <p:sp>
        <p:nvSpPr>
          <p:cNvPr id="954" name="Google Shape;954;p58"/>
          <p:cNvSpPr txBox="1"/>
          <p:nvPr/>
        </p:nvSpPr>
        <p:spPr>
          <a:xfrm>
            <a:off x="2314175" y="977150"/>
            <a:ext cx="13659600" cy="16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763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The Prototype</a:t>
            </a:r>
            <a:endParaRPr b="1" sz="10763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grpSp>
        <p:nvGrpSpPr>
          <p:cNvPr id="955" name="Google Shape;955;p58"/>
          <p:cNvGrpSpPr/>
          <p:nvPr/>
        </p:nvGrpSpPr>
        <p:grpSpPr>
          <a:xfrm rot="25477">
            <a:off x="6347390" y="3309205"/>
            <a:ext cx="5431073" cy="4730253"/>
            <a:chOff x="4390022" y="4179617"/>
            <a:chExt cx="5227068" cy="4654387"/>
          </a:xfrm>
        </p:grpSpPr>
        <p:sp>
          <p:nvSpPr>
            <p:cNvPr id="956" name="Google Shape;956;p58"/>
            <p:cNvSpPr/>
            <p:nvPr/>
          </p:nvSpPr>
          <p:spPr>
            <a:xfrm rot="-1985">
              <a:off x="4390022" y="4181126"/>
              <a:ext cx="5227069" cy="4651369"/>
            </a:xfrm>
            <a:custGeom>
              <a:rect b="b" l="l" r="r" t="t"/>
              <a:pathLst>
                <a:path extrusionOk="0" h="1051751" w="1207175">
                  <a:moveTo>
                    <a:pt x="0" y="0"/>
                  </a:moveTo>
                  <a:lnTo>
                    <a:pt x="1207174" y="0"/>
                  </a:lnTo>
                  <a:lnTo>
                    <a:pt x="1207174" y="1051751"/>
                  </a:lnTo>
                  <a:lnTo>
                    <a:pt x="0" y="105175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57" name="Google Shape;957;p58"/>
            <p:cNvSpPr txBox="1"/>
            <p:nvPr/>
          </p:nvSpPr>
          <p:spPr>
            <a:xfrm>
              <a:off x="5007383" y="6418784"/>
              <a:ext cx="4148400" cy="174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9699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858" u="sng">
                  <a:solidFill>
                    <a:schemeClr val="hlink"/>
                  </a:solidFill>
                  <a:latin typeface="Luckiest Guy"/>
                  <a:ea typeface="Luckiest Guy"/>
                  <a:cs typeface="Luckiest Guy"/>
                  <a:sym typeface="Luckiest Guy"/>
                  <a:hlinkClick r:id="rId5"/>
                </a:rPr>
                <a:t>Link</a:t>
              </a:r>
              <a:endParaRPr/>
            </a:p>
          </p:txBody>
        </p:sp>
      </p:grpSp>
      <p:sp>
        <p:nvSpPr>
          <p:cNvPr id="958" name="Google Shape;958;p58"/>
          <p:cNvSpPr/>
          <p:nvPr/>
        </p:nvSpPr>
        <p:spPr>
          <a:xfrm>
            <a:off x="2194588" y="3898599"/>
            <a:ext cx="3727687" cy="3551470"/>
          </a:xfrm>
          <a:custGeom>
            <a:rect b="b" l="l" r="r" t="t"/>
            <a:pathLst>
              <a:path extrusionOk="0" h="1217299" w="1277699">
                <a:moveTo>
                  <a:pt x="0" y="0"/>
                </a:moveTo>
                <a:lnTo>
                  <a:pt x="1277699" y="0"/>
                </a:lnTo>
                <a:lnTo>
                  <a:pt x="1277699" y="1217299"/>
                </a:lnTo>
                <a:lnTo>
                  <a:pt x="0" y="1217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9" name="Google Shape;959;p58"/>
          <p:cNvSpPr/>
          <p:nvPr/>
        </p:nvSpPr>
        <p:spPr>
          <a:xfrm>
            <a:off x="12373344" y="4860731"/>
            <a:ext cx="4419697" cy="4339341"/>
          </a:xfrm>
          <a:custGeom>
            <a:rect b="b" l="l" r="r" t="t"/>
            <a:pathLst>
              <a:path extrusionOk="0" h="1119830" w="1140567">
                <a:moveTo>
                  <a:pt x="0" y="0"/>
                </a:moveTo>
                <a:lnTo>
                  <a:pt x="1140567" y="0"/>
                </a:lnTo>
                <a:lnTo>
                  <a:pt x="1140567" y="1119829"/>
                </a:lnTo>
                <a:lnTo>
                  <a:pt x="0" y="11198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4" name="Google Shape;964;p59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965" name="Google Shape;965;p59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59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7" name="Google Shape;967;p59"/>
          <p:cNvGrpSpPr/>
          <p:nvPr/>
        </p:nvGrpSpPr>
        <p:grpSpPr>
          <a:xfrm>
            <a:off x="16358896" y="1593866"/>
            <a:ext cx="3085741" cy="3266853"/>
            <a:chOff x="0" y="-47625"/>
            <a:chExt cx="812700" cy="860400"/>
          </a:xfrm>
        </p:grpSpPr>
        <p:sp>
          <p:nvSpPr>
            <p:cNvPr id="968" name="Google Shape;968;p59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70CBE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59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0" name="Google Shape;970;p59"/>
          <p:cNvGrpSpPr/>
          <p:nvPr/>
        </p:nvGrpSpPr>
        <p:grpSpPr>
          <a:xfrm>
            <a:off x="16358896" y="3136873"/>
            <a:ext cx="3085741" cy="3266853"/>
            <a:chOff x="0" y="-47625"/>
            <a:chExt cx="812700" cy="860400"/>
          </a:xfrm>
        </p:grpSpPr>
        <p:sp>
          <p:nvSpPr>
            <p:cNvPr id="971" name="Google Shape;971;p59"/>
            <p:cNvSpPr/>
            <p:nvPr/>
          </p:nvSpPr>
          <p:spPr>
            <a:xfrm>
              <a:off x="0" y="0"/>
              <a:ext cx="429131" cy="279135"/>
            </a:xfrm>
            <a:custGeom>
              <a:rect b="b" l="l" r="r" t="t"/>
              <a:pathLst>
                <a:path extrusionOk="0" h="279135" w="429131">
                  <a:moveTo>
                    <a:pt x="95030" y="0"/>
                  </a:moveTo>
                  <a:lnTo>
                    <a:pt x="334101" y="0"/>
                  </a:lnTo>
                  <a:cubicBezTo>
                    <a:pt x="359305" y="0"/>
                    <a:pt x="383476" y="10012"/>
                    <a:pt x="401298" y="27834"/>
                  </a:cubicBezTo>
                  <a:cubicBezTo>
                    <a:pt x="419119" y="45655"/>
                    <a:pt x="429131" y="69827"/>
                    <a:pt x="429131" y="95030"/>
                  </a:cubicBezTo>
                  <a:lnTo>
                    <a:pt x="429131" y="184105"/>
                  </a:lnTo>
                  <a:cubicBezTo>
                    <a:pt x="429131" y="209308"/>
                    <a:pt x="419119" y="233480"/>
                    <a:pt x="401298" y="251301"/>
                  </a:cubicBezTo>
                  <a:cubicBezTo>
                    <a:pt x="383476" y="269123"/>
                    <a:pt x="359305" y="279135"/>
                    <a:pt x="334101" y="279135"/>
                  </a:cubicBezTo>
                  <a:lnTo>
                    <a:pt x="95030" y="279135"/>
                  </a:lnTo>
                  <a:cubicBezTo>
                    <a:pt x="69827" y="279135"/>
                    <a:pt x="45655" y="269123"/>
                    <a:pt x="27834" y="251301"/>
                  </a:cubicBezTo>
                  <a:cubicBezTo>
                    <a:pt x="10012" y="233480"/>
                    <a:pt x="0" y="209308"/>
                    <a:pt x="0" y="184105"/>
                  </a:cubicBezTo>
                  <a:lnTo>
                    <a:pt x="0" y="95030"/>
                  </a:lnTo>
                  <a:cubicBezTo>
                    <a:pt x="0" y="69827"/>
                    <a:pt x="10012" y="45655"/>
                    <a:pt x="27834" y="27834"/>
                  </a:cubicBezTo>
                  <a:cubicBezTo>
                    <a:pt x="45655" y="10012"/>
                    <a:pt x="69827" y="0"/>
                    <a:pt x="95030" y="0"/>
                  </a:cubicBezTo>
                  <a:close/>
                </a:path>
              </a:pathLst>
            </a:custGeom>
            <a:solidFill>
              <a:srgbClr val="C474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59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3" name="Google Shape;973;p59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74" name="Google Shape;974;p59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975" name="Google Shape;975;p59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976" name="Google Shape;976;p59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977" name="Google Shape;977;p59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8" name="Google Shape;978;p59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79" name="Google Shape;979;p59"/>
          <p:cNvSpPr/>
          <p:nvPr/>
        </p:nvSpPr>
        <p:spPr>
          <a:xfrm rot="975612">
            <a:off x="2954353" y="1965058"/>
            <a:ext cx="2246124" cy="2142241"/>
          </a:xfrm>
          <a:custGeom>
            <a:rect b="b" l="l" r="r" t="t"/>
            <a:pathLst>
              <a:path extrusionOk="0" h="2142241" w="2246124">
                <a:moveTo>
                  <a:pt x="0" y="0"/>
                </a:moveTo>
                <a:lnTo>
                  <a:pt x="2246124" y="0"/>
                </a:lnTo>
                <a:lnTo>
                  <a:pt x="2246124" y="2142241"/>
                </a:lnTo>
                <a:lnTo>
                  <a:pt x="0" y="2142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0" name="Google Shape;980;p59"/>
          <p:cNvSpPr/>
          <p:nvPr/>
        </p:nvSpPr>
        <p:spPr>
          <a:xfrm>
            <a:off x="13457660" y="1647166"/>
            <a:ext cx="3365472" cy="3104648"/>
          </a:xfrm>
          <a:custGeom>
            <a:rect b="b" l="l" r="r" t="t"/>
            <a:pathLst>
              <a:path extrusionOk="0" h="3104648" w="3365472">
                <a:moveTo>
                  <a:pt x="0" y="0"/>
                </a:moveTo>
                <a:lnTo>
                  <a:pt x="3365472" y="0"/>
                </a:lnTo>
                <a:lnTo>
                  <a:pt x="3365472" y="3104648"/>
                </a:lnTo>
                <a:lnTo>
                  <a:pt x="0" y="31046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1" name="Google Shape;981;p59"/>
          <p:cNvSpPr/>
          <p:nvPr/>
        </p:nvSpPr>
        <p:spPr>
          <a:xfrm rot="665128">
            <a:off x="11551898" y="1402368"/>
            <a:ext cx="1510831" cy="1806673"/>
          </a:xfrm>
          <a:custGeom>
            <a:rect b="b" l="l" r="r" t="t"/>
            <a:pathLst>
              <a:path extrusionOk="0" h="1804543" w="1509049">
                <a:moveTo>
                  <a:pt x="0" y="0"/>
                </a:moveTo>
                <a:lnTo>
                  <a:pt x="1509049" y="0"/>
                </a:lnTo>
                <a:lnTo>
                  <a:pt x="1509049" y="1804543"/>
                </a:lnTo>
                <a:lnTo>
                  <a:pt x="0" y="1804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2" name="Google Shape;982;p59"/>
          <p:cNvSpPr txBox="1"/>
          <p:nvPr/>
        </p:nvSpPr>
        <p:spPr>
          <a:xfrm>
            <a:off x="3845218" y="12182255"/>
            <a:ext cx="10597500" cy="16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763" u="none" cap="none" strike="noStrike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01</a:t>
            </a:r>
            <a:endParaRPr/>
          </a:p>
        </p:txBody>
      </p:sp>
      <p:sp>
        <p:nvSpPr>
          <p:cNvPr id="983" name="Google Shape;983;p59"/>
          <p:cNvSpPr txBox="1"/>
          <p:nvPr/>
        </p:nvSpPr>
        <p:spPr>
          <a:xfrm>
            <a:off x="2699350" y="4046650"/>
            <a:ext cx="13659600" cy="3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763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More wireframe changes</a:t>
            </a:r>
            <a:endParaRPr b="1" sz="10763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8" name="Google Shape;988;p60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989" name="Google Shape;989;p60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60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1" name="Google Shape;991;p60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60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3" name="Google Shape;993;p60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94" name="Google Shape;994;p60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995" name="Google Shape;995;p60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996" name="Google Shape;996;p60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997" name="Google Shape;997;p60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8" name="Google Shape;998;p60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99" name="Google Shape;999;p60"/>
          <p:cNvSpPr txBox="1"/>
          <p:nvPr/>
        </p:nvSpPr>
        <p:spPr>
          <a:xfrm>
            <a:off x="1693189" y="629681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Extra </a:t>
            </a: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CHANGE 1: “New spurs” Flow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1000" name="Google Shape;1000;p60"/>
          <p:cNvSpPr/>
          <p:nvPr/>
        </p:nvSpPr>
        <p:spPr>
          <a:xfrm>
            <a:off x="9066026" y="1852500"/>
            <a:ext cx="7529357" cy="7550566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1" name="Google Shape;1001;p60"/>
          <p:cNvSpPr txBox="1"/>
          <p:nvPr/>
        </p:nvSpPr>
        <p:spPr>
          <a:xfrm>
            <a:off x="10806250" y="2610350"/>
            <a:ext cx="5552700" cy="6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we changed</a:t>
            </a:r>
            <a:endParaRPr b="1"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Before we were only able to invite friends after first selecting the activity. Now you can chose to pick the people or activity first.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User can spur friends who aren’t necessarily interested in the activity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User change activity or participants before sending spur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2" name="Google Shape;1002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3775" y="7282650"/>
            <a:ext cx="6892252" cy="179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60"/>
          <p:cNvSpPr txBox="1"/>
          <p:nvPr/>
        </p:nvSpPr>
        <p:spPr>
          <a:xfrm>
            <a:off x="3610913" y="6205350"/>
            <a:ext cx="3463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6DB3D8"/>
                </a:solidFill>
                <a:latin typeface="Luckiest Guy"/>
                <a:ea typeface="Luckiest Guy"/>
                <a:cs typeface="Luckiest Guy"/>
                <a:sym typeface="Luckiest Guy"/>
              </a:rPr>
              <a:t>Old</a:t>
            </a:r>
            <a:endParaRPr/>
          </a:p>
        </p:txBody>
      </p:sp>
      <p:sp>
        <p:nvSpPr>
          <p:cNvPr id="1004" name="Google Shape;1004;p60"/>
          <p:cNvSpPr txBox="1"/>
          <p:nvPr/>
        </p:nvSpPr>
        <p:spPr>
          <a:xfrm>
            <a:off x="3103713" y="1852500"/>
            <a:ext cx="3463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6DB3D8"/>
                </a:solidFill>
                <a:latin typeface="Luckiest Guy"/>
                <a:ea typeface="Luckiest Guy"/>
                <a:cs typeface="Luckiest Guy"/>
                <a:sym typeface="Luckiest Guy"/>
              </a:rPr>
              <a:t>New</a:t>
            </a:r>
            <a:endParaRPr/>
          </a:p>
        </p:txBody>
      </p:sp>
      <p:pic>
        <p:nvPicPr>
          <p:cNvPr id="1005" name="Google Shape;1005;p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17450" y="2960675"/>
            <a:ext cx="4654250" cy="3213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0" name="Google Shape;1010;p61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1011" name="Google Shape;1011;p61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61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3" name="Google Shape;1013;p61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4" name="Google Shape;1014;p61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5" name="Google Shape;1015;p61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16" name="Google Shape;1016;p61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1017" name="Google Shape;1017;p61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1018" name="Google Shape;1018;p61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1019" name="Google Shape;1019;p61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0" name="Google Shape;1020;p61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021" name="Google Shape;1021;p61"/>
          <p:cNvSpPr txBox="1"/>
          <p:nvPr/>
        </p:nvSpPr>
        <p:spPr>
          <a:xfrm>
            <a:off x="1693189" y="629681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Extra </a:t>
            </a: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CHANGE 1: “New spurs” Flow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1022" name="Google Shape;1022;p61"/>
          <p:cNvSpPr/>
          <p:nvPr/>
        </p:nvSpPr>
        <p:spPr>
          <a:xfrm>
            <a:off x="9066026" y="1852500"/>
            <a:ext cx="7529357" cy="7550566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3" name="Google Shape;1023;p61"/>
          <p:cNvSpPr txBox="1"/>
          <p:nvPr/>
        </p:nvSpPr>
        <p:spPr>
          <a:xfrm>
            <a:off x="10806250" y="2610350"/>
            <a:ext cx="5552700" cy="6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we changed it</a:t>
            </a:r>
            <a:endParaRPr b="1"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participant joked they saw someone on the list they didn’t want to invite, but had no way to remove them.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4" name="Google Shape;1024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3775" y="7282650"/>
            <a:ext cx="6892252" cy="179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Google Shape;1025;p61"/>
          <p:cNvSpPr txBox="1"/>
          <p:nvPr/>
        </p:nvSpPr>
        <p:spPr>
          <a:xfrm>
            <a:off x="3610913" y="6205350"/>
            <a:ext cx="3463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6DB3D8"/>
                </a:solidFill>
                <a:latin typeface="Luckiest Guy"/>
                <a:ea typeface="Luckiest Guy"/>
                <a:cs typeface="Luckiest Guy"/>
                <a:sym typeface="Luckiest Guy"/>
              </a:rPr>
              <a:t>Old</a:t>
            </a:r>
            <a:endParaRPr/>
          </a:p>
        </p:txBody>
      </p:sp>
      <p:sp>
        <p:nvSpPr>
          <p:cNvPr id="1026" name="Google Shape;1026;p61"/>
          <p:cNvSpPr txBox="1"/>
          <p:nvPr/>
        </p:nvSpPr>
        <p:spPr>
          <a:xfrm>
            <a:off x="3103713" y="1852500"/>
            <a:ext cx="3463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6DB3D8"/>
                </a:solidFill>
                <a:latin typeface="Luckiest Guy"/>
                <a:ea typeface="Luckiest Guy"/>
                <a:cs typeface="Luckiest Guy"/>
                <a:sym typeface="Luckiest Guy"/>
              </a:rPr>
              <a:t>New</a:t>
            </a:r>
            <a:endParaRPr/>
          </a:p>
        </p:txBody>
      </p:sp>
      <p:pic>
        <p:nvPicPr>
          <p:cNvPr id="1027" name="Google Shape;1027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17450" y="2960675"/>
            <a:ext cx="4654250" cy="3213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2" name="Google Shape;1032;p62"/>
          <p:cNvGrpSpPr/>
          <p:nvPr/>
        </p:nvGrpSpPr>
        <p:grpSpPr>
          <a:xfrm rot="-5400000">
            <a:off x="14002426" y="3510044"/>
            <a:ext cx="8848110" cy="3266853"/>
            <a:chOff x="0" y="-47625"/>
            <a:chExt cx="2330351" cy="860400"/>
          </a:xfrm>
        </p:grpSpPr>
        <p:sp>
          <p:nvSpPr>
            <p:cNvPr id="1033" name="Google Shape;1033;p62"/>
            <p:cNvSpPr/>
            <p:nvPr/>
          </p:nvSpPr>
          <p:spPr>
            <a:xfrm>
              <a:off x="0" y="0"/>
              <a:ext cx="2330351" cy="165783"/>
            </a:xfrm>
            <a:custGeom>
              <a:rect b="b" l="l" r="r" t="t"/>
              <a:pathLst>
                <a:path extrusionOk="0" h="165783" w="2330351">
                  <a:moveTo>
                    <a:pt x="44624" y="0"/>
                  </a:moveTo>
                  <a:lnTo>
                    <a:pt x="2285727" y="0"/>
                  </a:lnTo>
                  <a:cubicBezTo>
                    <a:pt x="2297562" y="0"/>
                    <a:pt x="2308912" y="4701"/>
                    <a:pt x="2317281" y="13070"/>
                  </a:cubicBezTo>
                  <a:cubicBezTo>
                    <a:pt x="2325650" y="21439"/>
                    <a:pt x="2330351" y="32789"/>
                    <a:pt x="2330351" y="44624"/>
                  </a:cubicBezTo>
                  <a:lnTo>
                    <a:pt x="2330351" y="121159"/>
                  </a:lnTo>
                  <a:cubicBezTo>
                    <a:pt x="2330351" y="132994"/>
                    <a:pt x="2325650" y="144344"/>
                    <a:pt x="2317281" y="152713"/>
                  </a:cubicBezTo>
                  <a:cubicBezTo>
                    <a:pt x="2308912" y="161082"/>
                    <a:pt x="2297562" y="165783"/>
                    <a:pt x="2285727" y="165783"/>
                  </a:cubicBezTo>
                  <a:lnTo>
                    <a:pt x="44624" y="165783"/>
                  </a:lnTo>
                  <a:cubicBezTo>
                    <a:pt x="19979" y="165783"/>
                    <a:pt x="0" y="145804"/>
                    <a:pt x="0" y="121159"/>
                  </a:cubicBezTo>
                  <a:lnTo>
                    <a:pt x="0" y="44624"/>
                  </a:lnTo>
                  <a:cubicBezTo>
                    <a:pt x="0" y="32789"/>
                    <a:pt x="4701" y="21439"/>
                    <a:pt x="13070" y="13070"/>
                  </a:cubicBezTo>
                  <a:cubicBezTo>
                    <a:pt x="21439" y="4701"/>
                    <a:pt x="32789" y="0"/>
                    <a:pt x="44624" y="0"/>
                  </a:cubicBezTo>
                  <a:close/>
                </a:path>
              </a:pathLst>
            </a:custGeom>
            <a:solidFill>
              <a:srgbClr val="000000">
                <a:alpha val="2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62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5" name="Google Shape;1035;p62"/>
          <p:cNvSpPr/>
          <p:nvPr/>
        </p:nvSpPr>
        <p:spPr>
          <a:xfrm>
            <a:off x="16358896" y="1774693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70CB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62"/>
          <p:cNvSpPr/>
          <p:nvPr/>
        </p:nvSpPr>
        <p:spPr>
          <a:xfrm>
            <a:off x="16358896" y="3317700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C474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7" name="Google Shape;1037;p62"/>
          <p:cNvSpPr/>
          <p:nvPr/>
        </p:nvSpPr>
        <p:spPr>
          <a:xfrm>
            <a:off x="16358896" y="4860707"/>
            <a:ext cx="1629625" cy="1060015"/>
          </a:xfrm>
          <a:custGeom>
            <a:rect b="b" l="l" r="r" t="t"/>
            <a:pathLst>
              <a:path extrusionOk="0" h="279135" w="429131">
                <a:moveTo>
                  <a:pt x="95030" y="0"/>
                </a:moveTo>
                <a:lnTo>
                  <a:pt x="334101" y="0"/>
                </a:lnTo>
                <a:cubicBezTo>
                  <a:pt x="359305" y="0"/>
                  <a:pt x="383476" y="10012"/>
                  <a:pt x="401298" y="27834"/>
                </a:cubicBezTo>
                <a:cubicBezTo>
                  <a:pt x="419119" y="45655"/>
                  <a:pt x="429131" y="69827"/>
                  <a:pt x="429131" y="95030"/>
                </a:cubicBezTo>
                <a:lnTo>
                  <a:pt x="429131" y="184105"/>
                </a:lnTo>
                <a:cubicBezTo>
                  <a:pt x="429131" y="209308"/>
                  <a:pt x="419119" y="233480"/>
                  <a:pt x="401298" y="251301"/>
                </a:cubicBezTo>
                <a:cubicBezTo>
                  <a:pt x="383476" y="269123"/>
                  <a:pt x="359305" y="279135"/>
                  <a:pt x="334101" y="279135"/>
                </a:cubicBezTo>
                <a:lnTo>
                  <a:pt x="95030" y="279135"/>
                </a:lnTo>
                <a:cubicBezTo>
                  <a:pt x="69827" y="279135"/>
                  <a:pt x="45655" y="269123"/>
                  <a:pt x="27834" y="251301"/>
                </a:cubicBezTo>
                <a:cubicBezTo>
                  <a:pt x="10012" y="233480"/>
                  <a:pt x="0" y="209308"/>
                  <a:pt x="0" y="184105"/>
                </a:cubicBezTo>
                <a:lnTo>
                  <a:pt x="0" y="95030"/>
                </a:lnTo>
                <a:cubicBezTo>
                  <a:pt x="0" y="69827"/>
                  <a:pt x="10012" y="45655"/>
                  <a:pt x="27834" y="27834"/>
                </a:cubicBezTo>
                <a:cubicBezTo>
                  <a:pt x="45655" y="10012"/>
                  <a:pt x="69827" y="0"/>
                  <a:pt x="95030" y="0"/>
                </a:cubicBezTo>
                <a:close/>
              </a:path>
            </a:pathLst>
          </a:custGeom>
          <a:solidFill>
            <a:srgbClr val="E4C8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38" name="Google Shape;1038;p62"/>
          <p:cNvGrpSpPr/>
          <p:nvPr/>
        </p:nvGrpSpPr>
        <p:grpSpPr>
          <a:xfrm>
            <a:off x="395235" y="389963"/>
            <a:ext cx="17015922" cy="9326249"/>
            <a:chOff x="0" y="-241102"/>
            <a:chExt cx="22687896" cy="12434999"/>
          </a:xfrm>
        </p:grpSpPr>
        <p:sp>
          <p:nvSpPr>
            <p:cNvPr id="1039" name="Google Shape;1039;p62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89"/>
              </a:stretch>
            </a:blipFill>
            <a:ln>
              <a:noFill/>
            </a:ln>
          </p:spPr>
        </p:sp>
        <p:grpSp>
          <p:nvGrpSpPr>
            <p:cNvPr id="1040" name="Google Shape;1040;p62"/>
            <p:cNvGrpSpPr/>
            <p:nvPr/>
          </p:nvGrpSpPr>
          <p:grpSpPr>
            <a:xfrm>
              <a:off x="1455604" y="-241102"/>
              <a:ext cx="21232292" cy="12434999"/>
              <a:chOff x="0" y="-47625"/>
              <a:chExt cx="4194033" cy="2456296"/>
            </a:xfrm>
          </p:grpSpPr>
          <p:sp>
            <p:nvSpPr>
              <p:cNvPr id="1041" name="Google Shape;1041;p62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2" name="Google Shape;1042;p62"/>
              <p:cNvSpPr txBox="1"/>
              <p:nvPr/>
            </p:nvSpPr>
            <p:spPr>
              <a:xfrm>
                <a:off x="0" y="-47625"/>
                <a:ext cx="8127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71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043" name="Google Shape;1043;p62"/>
          <p:cNvSpPr txBox="1"/>
          <p:nvPr/>
        </p:nvSpPr>
        <p:spPr>
          <a:xfrm>
            <a:off x="1693189" y="629681"/>
            <a:ext cx="149016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Extra CHANGE 1: “New spurs” Flow</a:t>
            </a:r>
            <a:endParaRPr/>
          </a:p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999">
              <a:solidFill>
                <a:srgbClr val="DF5A51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1044" name="Google Shape;1044;p62"/>
          <p:cNvSpPr/>
          <p:nvPr/>
        </p:nvSpPr>
        <p:spPr>
          <a:xfrm>
            <a:off x="9066026" y="1852500"/>
            <a:ext cx="7529357" cy="7550566"/>
          </a:xfrm>
          <a:custGeom>
            <a:rect b="b" l="l" r="r" t="t"/>
            <a:pathLst>
              <a:path extrusionOk="0" h="1087586" w="943233">
                <a:moveTo>
                  <a:pt x="0" y="0"/>
                </a:moveTo>
                <a:lnTo>
                  <a:pt x="943233" y="0"/>
                </a:lnTo>
                <a:lnTo>
                  <a:pt x="943233" y="1087585"/>
                </a:lnTo>
                <a:lnTo>
                  <a:pt x="0" y="1087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5" name="Google Shape;1045;p62"/>
          <p:cNvSpPr txBox="1"/>
          <p:nvPr/>
        </p:nvSpPr>
        <p:spPr>
          <a:xfrm>
            <a:off x="10806250" y="2610350"/>
            <a:ext cx="5552700" cy="6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Comparison</a:t>
            </a:r>
            <a:endParaRPr b="1"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Easier to “undo”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flexible way to invite people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6" name="Google Shape;1046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3775" y="7282650"/>
            <a:ext cx="6892252" cy="179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62"/>
          <p:cNvSpPr txBox="1"/>
          <p:nvPr/>
        </p:nvSpPr>
        <p:spPr>
          <a:xfrm>
            <a:off x="3610913" y="6205350"/>
            <a:ext cx="3463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6DB3D8"/>
                </a:solidFill>
                <a:latin typeface="Luckiest Guy"/>
                <a:ea typeface="Luckiest Guy"/>
                <a:cs typeface="Luckiest Guy"/>
                <a:sym typeface="Luckiest Guy"/>
              </a:rPr>
              <a:t>Old</a:t>
            </a:r>
            <a:endParaRPr/>
          </a:p>
        </p:txBody>
      </p:sp>
      <p:sp>
        <p:nvSpPr>
          <p:cNvPr id="1048" name="Google Shape;1048;p62"/>
          <p:cNvSpPr txBox="1"/>
          <p:nvPr/>
        </p:nvSpPr>
        <p:spPr>
          <a:xfrm>
            <a:off x="3103713" y="1852500"/>
            <a:ext cx="3463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99">
                <a:solidFill>
                  <a:srgbClr val="6DB3D8"/>
                </a:solidFill>
                <a:latin typeface="Luckiest Guy"/>
                <a:ea typeface="Luckiest Guy"/>
                <a:cs typeface="Luckiest Guy"/>
                <a:sym typeface="Luckiest Guy"/>
              </a:rPr>
              <a:t>New</a:t>
            </a:r>
            <a:endParaRPr/>
          </a:p>
        </p:txBody>
      </p:sp>
      <p:pic>
        <p:nvPicPr>
          <p:cNvPr id="1049" name="Google Shape;1049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17450" y="2960675"/>
            <a:ext cx="4654250" cy="3213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A275"/>
        </a:solidFill>
      </p:bgPr>
    </p:bg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63"/>
          <p:cNvSpPr/>
          <p:nvPr/>
        </p:nvSpPr>
        <p:spPr>
          <a:xfrm rot="-5400000">
            <a:off x="12864584" y="4828771"/>
            <a:ext cx="8848052" cy="629457"/>
          </a:xfrm>
          <a:custGeom>
            <a:rect b="b" l="l" r="r" t="t"/>
            <a:pathLst>
              <a:path extrusionOk="0" h="165783" w="2330351">
                <a:moveTo>
                  <a:pt x="44624" y="0"/>
                </a:moveTo>
                <a:lnTo>
                  <a:pt x="2285727" y="0"/>
                </a:lnTo>
                <a:cubicBezTo>
                  <a:pt x="2297562" y="0"/>
                  <a:pt x="2308912" y="4701"/>
                  <a:pt x="2317281" y="13070"/>
                </a:cubicBezTo>
                <a:cubicBezTo>
                  <a:pt x="2325650" y="21439"/>
                  <a:pt x="2330351" y="32789"/>
                  <a:pt x="2330351" y="44624"/>
                </a:cubicBezTo>
                <a:lnTo>
                  <a:pt x="2330351" y="121159"/>
                </a:lnTo>
                <a:cubicBezTo>
                  <a:pt x="2330351" y="132994"/>
                  <a:pt x="2325650" y="144344"/>
                  <a:pt x="2317281" y="152713"/>
                </a:cubicBezTo>
                <a:cubicBezTo>
                  <a:pt x="2308912" y="161082"/>
                  <a:pt x="2297562" y="165783"/>
                  <a:pt x="2285727" y="165783"/>
                </a:cubicBezTo>
                <a:lnTo>
                  <a:pt x="44624" y="165783"/>
                </a:lnTo>
                <a:cubicBezTo>
                  <a:pt x="19979" y="165783"/>
                  <a:pt x="0" y="145804"/>
                  <a:pt x="0" y="121159"/>
                </a:cubicBezTo>
                <a:lnTo>
                  <a:pt x="0" y="44624"/>
                </a:lnTo>
                <a:cubicBezTo>
                  <a:pt x="0" y="32789"/>
                  <a:pt x="4701" y="21439"/>
                  <a:pt x="13070" y="13070"/>
                </a:cubicBezTo>
                <a:cubicBezTo>
                  <a:pt x="21439" y="4701"/>
                  <a:pt x="32789" y="0"/>
                  <a:pt x="44624" y="0"/>
                </a:cubicBezTo>
                <a:close/>
              </a:path>
            </a:pathLst>
          </a:custGeom>
          <a:solidFill>
            <a:srgbClr val="000000">
              <a:alpha val="219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55" name="Google Shape;1055;p63"/>
          <p:cNvGrpSpPr/>
          <p:nvPr/>
        </p:nvGrpSpPr>
        <p:grpSpPr>
          <a:xfrm>
            <a:off x="395235" y="64476"/>
            <a:ext cx="17015920" cy="9651734"/>
            <a:chOff x="0" y="-675084"/>
            <a:chExt cx="22687894" cy="12868979"/>
          </a:xfrm>
        </p:grpSpPr>
        <p:sp>
          <p:nvSpPr>
            <p:cNvPr id="1056" name="Google Shape;1056;p63"/>
            <p:cNvSpPr/>
            <p:nvPr/>
          </p:nvSpPr>
          <p:spPr>
            <a:xfrm>
              <a:off x="0" y="0"/>
              <a:ext cx="11874637" cy="12193895"/>
            </a:xfrm>
            <a:custGeom>
              <a:rect b="b" l="l" r="r" t="t"/>
              <a:pathLst>
                <a:path extrusionOk="0" h="12193895" w="11874637">
                  <a:moveTo>
                    <a:pt x="0" y="0"/>
                  </a:moveTo>
                  <a:lnTo>
                    <a:pt x="11874637" y="0"/>
                  </a:lnTo>
                  <a:lnTo>
                    <a:pt x="11874637" y="12193895"/>
                  </a:lnTo>
                  <a:lnTo>
                    <a:pt x="0" y="12193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-72992"/>
              </a:stretch>
            </a:blipFill>
            <a:ln>
              <a:noFill/>
            </a:ln>
          </p:spPr>
        </p:sp>
        <p:grpSp>
          <p:nvGrpSpPr>
            <p:cNvPr id="1057" name="Google Shape;1057;p63"/>
            <p:cNvGrpSpPr/>
            <p:nvPr/>
          </p:nvGrpSpPr>
          <p:grpSpPr>
            <a:xfrm>
              <a:off x="1455604" y="-675084"/>
              <a:ext cx="21232290" cy="12868979"/>
              <a:chOff x="0" y="-133350"/>
              <a:chExt cx="4194033" cy="2542021"/>
            </a:xfrm>
          </p:grpSpPr>
          <p:sp>
            <p:nvSpPr>
              <p:cNvPr id="1058" name="Google Shape;1058;p63"/>
              <p:cNvSpPr/>
              <p:nvPr/>
            </p:nvSpPr>
            <p:spPr>
              <a:xfrm>
                <a:off x="0" y="0"/>
                <a:ext cx="4194033" cy="2408671"/>
              </a:xfrm>
              <a:custGeom>
                <a:rect b="b" l="l" r="r" t="t"/>
                <a:pathLst>
                  <a:path extrusionOk="0" h="2408671" w="4194033">
                    <a:moveTo>
                      <a:pt x="14585" y="0"/>
                    </a:moveTo>
                    <a:lnTo>
                      <a:pt x="4179448" y="0"/>
                    </a:lnTo>
                    <a:cubicBezTo>
                      <a:pt x="4187503" y="0"/>
                      <a:pt x="4194033" y="6530"/>
                      <a:pt x="4194033" y="14585"/>
                    </a:cubicBezTo>
                    <a:lnTo>
                      <a:pt x="4194033" y="2394085"/>
                    </a:lnTo>
                    <a:cubicBezTo>
                      <a:pt x="4194033" y="2402141"/>
                      <a:pt x="4187503" y="2408671"/>
                      <a:pt x="4179448" y="2408671"/>
                    </a:cubicBezTo>
                    <a:lnTo>
                      <a:pt x="14585" y="2408671"/>
                    </a:lnTo>
                    <a:cubicBezTo>
                      <a:pt x="6530" y="2408671"/>
                      <a:pt x="0" y="2402141"/>
                      <a:pt x="0" y="2394085"/>
                    </a:cubicBezTo>
                    <a:lnTo>
                      <a:pt x="0" y="14585"/>
                    </a:lnTo>
                    <a:cubicBezTo>
                      <a:pt x="0" y="6530"/>
                      <a:pt x="6530" y="0"/>
                      <a:pt x="14585" y="0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9" name="Google Shape;1059;p63"/>
              <p:cNvSpPr txBox="1"/>
              <p:nvPr/>
            </p:nvSpPr>
            <p:spPr>
              <a:xfrm>
                <a:off x="0" y="-133350"/>
                <a:ext cx="812800" cy="946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5443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1060" name="Google Shape;1060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67124" y="2771200"/>
            <a:ext cx="4674250" cy="117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p63"/>
          <p:cNvPicPr preferRelativeResize="0"/>
          <p:nvPr/>
        </p:nvPicPr>
        <p:blipFill rotWithShape="1">
          <a:blip r:embed="rId5">
            <a:alphaModFix/>
          </a:blip>
          <a:srcRect b="0" l="16615" r="16615" t="0"/>
          <a:stretch/>
        </p:blipFill>
        <p:spPr>
          <a:xfrm rot="-115841">
            <a:off x="2813635" y="1782218"/>
            <a:ext cx="6870693" cy="6864404"/>
          </a:xfrm>
          <a:prstGeom prst="rect">
            <a:avLst/>
          </a:prstGeom>
          <a:noFill/>
          <a:ln>
            <a:noFill/>
          </a:ln>
        </p:spPr>
      </p:pic>
      <p:sp>
        <p:nvSpPr>
          <p:cNvPr id="1062" name="Google Shape;1062;p63"/>
          <p:cNvSpPr/>
          <p:nvPr/>
        </p:nvSpPr>
        <p:spPr>
          <a:xfrm rot="-476567">
            <a:off x="2137225" y="1634881"/>
            <a:ext cx="2661248" cy="904824"/>
          </a:xfrm>
          <a:custGeom>
            <a:rect b="b" l="l" r="r" t="t"/>
            <a:pathLst>
              <a:path extrusionOk="0" h="904824" w="2661248">
                <a:moveTo>
                  <a:pt x="0" y="0"/>
                </a:moveTo>
                <a:lnTo>
                  <a:pt x="2661248" y="0"/>
                </a:lnTo>
                <a:lnTo>
                  <a:pt x="2661248" y="904825"/>
                </a:lnTo>
                <a:lnTo>
                  <a:pt x="0" y="904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3" name="Google Shape;1063;p63"/>
          <p:cNvSpPr/>
          <p:nvPr/>
        </p:nvSpPr>
        <p:spPr>
          <a:xfrm rot="312159">
            <a:off x="2121455" y="8187986"/>
            <a:ext cx="3555135" cy="911003"/>
          </a:xfrm>
          <a:custGeom>
            <a:rect b="b" l="l" r="r" t="t"/>
            <a:pathLst>
              <a:path extrusionOk="0" h="911003" w="3555135">
                <a:moveTo>
                  <a:pt x="0" y="0"/>
                </a:moveTo>
                <a:lnTo>
                  <a:pt x="3555135" y="0"/>
                </a:lnTo>
                <a:lnTo>
                  <a:pt x="3555135" y="911003"/>
                </a:lnTo>
                <a:lnTo>
                  <a:pt x="0" y="9110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4" name="Google Shape;1064;p63"/>
          <p:cNvSpPr txBox="1"/>
          <p:nvPr/>
        </p:nvSpPr>
        <p:spPr>
          <a:xfrm>
            <a:off x="10450966" y="1260272"/>
            <a:ext cx="5906563" cy="1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DF5A51"/>
                </a:solidFill>
                <a:latin typeface="Luckiest Guy"/>
                <a:ea typeface="Luckiest Guy"/>
                <a:cs typeface="Luckiest Guy"/>
                <a:sym typeface="Luckiest Guy"/>
              </a:rPr>
              <a:t>Credits</a:t>
            </a:r>
            <a:endParaRPr/>
          </a:p>
        </p:txBody>
      </p:sp>
      <p:sp>
        <p:nvSpPr>
          <p:cNvPr id="1065" name="Google Shape;1065;p63"/>
          <p:cNvSpPr txBox="1"/>
          <p:nvPr/>
        </p:nvSpPr>
        <p:spPr>
          <a:xfrm>
            <a:off x="10813477" y="4379798"/>
            <a:ext cx="5181540" cy="772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This presentation template is free for everyone to use thanks to the following:</a:t>
            </a:r>
            <a:endParaRPr/>
          </a:p>
        </p:txBody>
      </p:sp>
      <p:sp>
        <p:nvSpPr>
          <p:cNvPr id="1066" name="Google Shape;1066;p63"/>
          <p:cNvSpPr txBox="1"/>
          <p:nvPr/>
        </p:nvSpPr>
        <p:spPr>
          <a:xfrm>
            <a:off x="10813477" y="5966346"/>
            <a:ext cx="5181540" cy="3822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for the presentation template</a:t>
            </a:r>
            <a:endParaRPr/>
          </a:p>
        </p:txBody>
      </p:sp>
      <p:sp>
        <p:nvSpPr>
          <p:cNvPr id="1067" name="Google Shape;1067;p63"/>
          <p:cNvSpPr txBox="1"/>
          <p:nvPr/>
        </p:nvSpPr>
        <p:spPr>
          <a:xfrm>
            <a:off x="10813477" y="7148716"/>
            <a:ext cx="5181540" cy="3822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for the photos</a:t>
            </a:r>
            <a:endParaRPr/>
          </a:p>
        </p:txBody>
      </p:sp>
      <p:sp>
        <p:nvSpPr>
          <p:cNvPr id="1068" name="Google Shape;1068;p63"/>
          <p:cNvSpPr txBox="1"/>
          <p:nvPr/>
        </p:nvSpPr>
        <p:spPr>
          <a:xfrm>
            <a:off x="11904184" y="5513908"/>
            <a:ext cx="3000126" cy="422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SlidesCarnival</a:t>
            </a:r>
            <a:endParaRPr/>
          </a:p>
        </p:txBody>
      </p:sp>
      <p:sp>
        <p:nvSpPr>
          <p:cNvPr id="1069" name="Google Shape;1069;p63"/>
          <p:cNvSpPr txBox="1"/>
          <p:nvPr/>
        </p:nvSpPr>
        <p:spPr>
          <a:xfrm>
            <a:off x="11904184" y="6696278"/>
            <a:ext cx="3000126" cy="422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Pexels</a:t>
            </a:r>
            <a:endParaRPr/>
          </a:p>
        </p:txBody>
      </p:sp>
      <p:sp>
        <p:nvSpPr>
          <p:cNvPr id="1070" name="Google Shape;1070;p63"/>
          <p:cNvSpPr txBox="1"/>
          <p:nvPr/>
        </p:nvSpPr>
        <p:spPr>
          <a:xfrm>
            <a:off x="10813477" y="8365693"/>
            <a:ext cx="5181540" cy="527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5DADEC"/>
                </a:solidFill>
                <a:latin typeface="Luckiest Guy"/>
                <a:ea typeface="Luckiest Guy"/>
                <a:cs typeface="Luckiest Guy"/>
                <a:sym typeface="Luckiest Guy"/>
              </a:rPr>
              <a:t>Happy designing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